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3"/>
  </p:notesMasterIdLst>
  <p:sldIdLst>
    <p:sldId id="332" r:id="rId2"/>
    <p:sldId id="333" r:id="rId3"/>
    <p:sldId id="345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73" r:id="rId12"/>
    <p:sldId id="278" r:id="rId13"/>
    <p:sldId id="279" r:id="rId14"/>
    <p:sldId id="264" r:id="rId15"/>
    <p:sldId id="265" r:id="rId16"/>
    <p:sldId id="266" r:id="rId17"/>
    <p:sldId id="274" r:id="rId18"/>
    <p:sldId id="280" r:id="rId19"/>
    <p:sldId id="267" r:id="rId20"/>
    <p:sldId id="268" r:id="rId21"/>
    <p:sldId id="275" r:id="rId22"/>
    <p:sldId id="283" r:id="rId23"/>
    <p:sldId id="281" r:id="rId24"/>
    <p:sldId id="282" r:id="rId25"/>
    <p:sldId id="269" r:id="rId26"/>
    <p:sldId id="271" r:id="rId27"/>
    <p:sldId id="284" r:id="rId28"/>
    <p:sldId id="285" r:id="rId29"/>
    <p:sldId id="286" r:id="rId30"/>
    <p:sldId id="287" r:id="rId31"/>
    <p:sldId id="276" r:id="rId32"/>
    <p:sldId id="288" r:id="rId33"/>
    <p:sldId id="289" r:id="rId34"/>
    <p:sldId id="290" r:id="rId35"/>
    <p:sldId id="270" r:id="rId36"/>
    <p:sldId id="277" r:id="rId37"/>
    <p:sldId id="291" r:id="rId38"/>
    <p:sldId id="292" r:id="rId39"/>
    <p:sldId id="293" r:id="rId40"/>
    <p:sldId id="294" r:id="rId41"/>
    <p:sldId id="308" r:id="rId42"/>
    <p:sldId id="309" r:id="rId43"/>
    <p:sldId id="313" r:id="rId44"/>
    <p:sldId id="310" r:id="rId45"/>
    <p:sldId id="320" r:id="rId46"/>
    <p:sldId id="317" r:id="rId47"/>
    <p:sldId id="321" r:id="rId48"/>
    <p:sldId id="322" r:id="rId49"/>
    <p:sldId id="311" r:id="rId50"/>
    <p:sldId id="314" r:id="rId51"/>
    <p:sldId id="316" r:id="rId52"/>
    <p:sldId id="312" r:id="rId53"/>
    <p:sldId id="315" r:id="rId54"/>
    <p:sldId id="324" r:id="rId55"/>
    <p:sldId id="325" r:id="rId56"/>
    <p:sldId id="329" r:id="rId57"/>
    <p:sldId id="330" r:id="rId58"/>
    <p:sldId id="328" r:id="rId59"/>
    <p:sldId id="346" r:id="rId60"/>
    <p:sldId id="327" r:id="rId61"/>
    <p:sldId id="331" r:id="rId62"/>
    <p:sldId id="319" r:id="rId63"/>
    <p:sldId id="323" r:id="rId64"/>
    <p:sldId id="326" r:id="rId65"/>
    <p:sldId id="302" r:id="rId66"/>
    <p:sldId id="303" r:id="rId67"/>
    <p:sldId id="305" r:id="rId68"/>
    <p:sldId id="304" r:id="rId69"/>
    <p:sldId id="306" r:id="rId70"/>
    <p:sldId id="307" r:id="rId71"/>
    <p:sldId id="296" r:id="rId7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CFF00"/>
    <a:srgbClr val="FFB300"/>
    <a:srgbClr val="00F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193" autoAdjust="0"/>
  </p:normalViewPr>
  <p:slideViewPr>
    <p:cSldViewPr snapToGrid="0" snapToObjects="1">
      <p:cViewPr varScale="1">
        <p:scale>
          <a:sx n="99" d="100"/>
          <a:sy n="99" d="100"/>
        </p:scale>
        <p:origin x="-192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notesMaster" Target="notesMasters/notesMaster1.xml"/><Relationship Id="rId74" Type="http://schemas.openxmlformats.org/officeDocument/2006/relationships/printerSettings" Target="printerSettings/printerSettings1.bin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03.png>
</file>

<file path=ppt/media/image116.png>
</file>

<file path=ppt/media/image20.png>
</file>

<file path=ppt/media/image21.png>
</file>

<file path=ppt/media/image22.png>
</file>

<file path=ppt/media/image33.png>
</file>

<file path=ppt/media/image34.png>
</file>

<file path=ppt/media/image50.png>
</file>

<file path=ppt/media/image51.png>
</file>

<file path=ppt/media/image55.png>
</file>

<file path=ppt/media/image56.png>
</file>

<file path=ppt/media/image57.png>
</file>

<file path=ppt/media/image58.png>
</file>

<file path=ppt/media/image59.png>
</file>

<file path=ppt/media/image87.png>
</file>

<file path=ppt/media/image89.png>
</file>

<file path=ppt/media/image94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F3BA9-AF7C-A44E-854C-16E0F9B4F249}" type="datetimeFigureOut">
              <a:rPr lang="en-US" smtClean="0"/>
              <a:t>6/16/18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89A5C-4EE0-B841-B198-6F15B075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6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7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9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7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0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7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5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84A2A-4BB6-5942-9CE5-D993BA3FEF7F}" type="datetimeFigureOut">
              <a:rPr lang="en-US" smtClean="0"/>
              <a:t>6/16/18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8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sers.cecs.anu.edu.au/~sgould/papers/part1-MLSS-2011.pdf" TargetMode="External"/><Relationship Id="rId4" Type="http://schemas.openxmlformats.org/officeDocument/2006/relationships/hyperlink" Target="https://www.cs.ubc.ca/~schmidtm/Software/UGM.html" TargetMode="External"/><Relationship Id="rId5" Type="http://schemas.openxmlformats.org/officeDocument/2006/relationships/hyperlink" Target="https://cran.r-project.org/web/packages/CRF/index.html" TargetMode="External"/><Relationship Id="rId6" Type="http://schemas.openxmlformats.org/officeDocument/2006/relationships/hyperlink" Target="https://www.cs.ubc.ca/~murphyk/MLbook/pml-print3-ch19.pdf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Zhenye-Na/cs446/blob/master/docs/Probabilistic%20Graphical%20Models%20-%20Principles%20and%20Techniques.pdf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2.emf"/><Relationship Id="rId5" Type="http://schemas.openxmlformats.org/officeDocument/2006/relationships/image" Target="../media/image37.emf"/><Relationship Id="rId6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npetraco/CRFutil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Relationship Id="rId3" Type="http://schemas.openxmlformats.org/officeDocument/2006/relationships/image" Target="../media/image56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Relationship Id="rId3" Type="http://schemas.openxmlformats.org/officeDocument/2006/relationships/hyperlink" Target="https://www.cs.ubc.ca/~schmidtm/Software/UGM/small.html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4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Relationship Id="rId3" Type="http://schemas.openxmlformats.org/officeDocument/2006/relationships/image" Target="../media/image73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Relationship Id="rId3" Type="http://schemas.openxmlformats.org/officeDocument/2006/relationships/image" Target="../media/image82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emf"/><Relationship Id="rId3" Type="http://schemas.openxmlformats.org/officeDocument/2006/relationships/image" Target="../media/image84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png"/><Relationship Id="rId3" Type="http://schemas.openxmlformats.org/officeDocument/2006/relationships/image" Target="../media/image90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5.emf"/><Relationship Id="rId3" Type="http://schemas.openxmlformats.org/officeDocument/2006/relationships/image" Target="../media/image96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4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4" Type="http://schemas.openxmlformats.org/officeDocument/2006/relationships/image" Target="../media/image100.emf"/><Relationship Id="rId5" Type="http://schemas.openxmlformats.org/officeDocument/2006/relationships/image" Target="../media/image101.emf"/><Relationship Id="rId6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8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4" Type="http://schemas.openxmlformats.org/officeDocument/2006/relationships/image" Target="../media/image104.emf"/><Relationship Id="rId5" Type="http://schemas.openxmlformats.org/officeDocument/2006/relationships/image" Target="../media/image105.emf"/><Relationship Id="rId6" Type="http://schemas.openxmlformats.org/officeDocument/2006/relationships/image" Target="../media/image106.emf"/><Relationship Id="rId7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4" Type="http://schemas.openxmlformats.org/officeDocument/2006/relationships/image" Target="../media/image110.emf"/><Relationship Id="rId5" Type="http://schemas.openxmlformats.org/officeDocument/2006/relationships/image" Target="../media/image111.emf"/><Relationship Id="rId6" Type="http://schemas.openxmlformats.org/officeDocument/2006/relationships/image" Target="../media/image112.emf"/><Relationship Id="rId7" Type="http://schemas.openxmlformats.org/officeDocument/2006/relationships/image" Target="../media/image113.emf"/><Relationship Id="rId8" Type="http://schemas.openxmlformats.org/officeDocument/2006/relationships/image" Target="../media/image114.emf"/><Relationship Id="rId9" Type="http://schemas.openxmlformats.org/officeDocument/2006/relationships/image" Target="../media/image1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8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5.emf"/><Relationship Id="rId4" Type="http://schemas.openxmlformats.org/officeDocument/2006/relationships/image" Target="../media/image10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6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4" Type="http://schemas.openxmlformats.org/officeDocument/2006/relationships/image" Target="../media/image119.emf"/><Relationship Id="rId5" Type="http://schemas.openxmlformats.org/officeDocument/2006/relationships/image" Target="../media/image98.emf"/><Relationship Id="rId6" Type="http://schemas.openxmlformats.org/officeDocument/2006/relationships/image" Target="../media/image120.emf"/><Relationship Id="rId7" Type="http://schemas.openxmlformats.org/officeDocument/2006/relationships/image" Target="../media/image121.emf"/><Relationship Id="rId8" Type="http://schemas.openxmlformats.org/officeDocument/2006/relationships/image" Target="../media/image1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7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8.emf"/><Relationship Id="rId3" Type="http://schemas.openxmlformats.org/officeDocument/2006/relationships/image" Target="../media/image123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4" Type="http://schemas.openxmlformats.org/officeDocument/2006/relationships/image" Target="../media/image125.emf"/><Relationship Id="rId5" Type="http://schemas.openxmlformats.org/officeDocument/2006/relationships/image" Target="../media/image126.emf"/><Relationship Id="rId6" Type="http://schemas.openxmlformats.org/officeDocument/2006/relationships/image" Target="../media/image127.emf"/><Relationship Id="rId7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9.emf"/><Relationship Id="rId4" Type="http://schemas.openxmlformats.org/officeDocument/2006/relationships/image" Target="../media/image13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4" Type="http://schemas.openxmlformats.org/officeDocument/2006/relationships/image" Target="../media/image133.emf"/><Relationship Id="rId5" Type="http://schemas.openxmlformats.org/officeDocument/2006/relationships/image" Target="../media/image134.emf"/><Relationship Id="rId6" Type="http://schemas.openxmlformats.org/officeDocument/2006/relationships/image" Target="../media/image1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1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emf"/><Relationship Id="rId4" Type="http://schemas.openxmlformats.org/officeDocument/2006/relationships/image" Target="../media/image1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6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9.emf"/><Relationship Id="rId4" Type="http://schemas.openxmlformats.org/officeDocument/2006/relationships/image" Target="../media/image1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2273" y="2152426"/>
            <a:ext cx="8624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Chapters 4 and 19 </a:t>
            </a:r>
            <a:r>
              <a:rPr lang="en-US" dirty="0" err="1" smtClean="0">
                <a:latin typeface="Times New Roman"/>
                <a:cs typeface="Times New Roman"/>
              </a:rPr>
              <a:t>Koller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</a:p>
          <a:p>
            <a:r>
              <a:rPr lang="en-US" dirty="0">
                <a:hlinkClick r:id="rId2"/>
              </a:rPr>
              <a:t>https://github.com/Zhenye-Na/cs446/blob/master/</a:t>
            </a:r>
            <a:r>
              <a:rPr lang="en-US" dirty="0" smtClean="0">
                <a:hlinkClick r:id="rId2"/>
              </a:rPr>
              <a:t>docs/</a:t>
            </a:r>
            <a:r>
              <a:rPr lang="en-US" dirty="0">
                <a:hlinkClick r:id="rId2"/>
              </a:rPr>
              <a:t>Probabilistic%20Graphical%20Models%20-%20Principles%20and%</a:t>
            </a:r>
            <a:r>
              <a:rPr lang="en-US" dirty="0" smtClean="0">
                <a:hlinkClick r:id="rId2"/>
              </a:rPr>
              <a:t>20Techniques.pdf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latin typeface="Times New Roman"/>
                <a:cs typeface="Times New Roman"/>
              </a:rPr>
              <a:t>Gould Notes:</a:t>
            </a:r>
          </a:p>
          <a:p>
            <a:r>
              <a:rPr lang="en-US" dirty="0" smtClean="0">
                <a:hlinkClick r:id="rId3"/>
              </a:rPr>
              <a:t>https://users.cecs.anu.edu.au</a:t>
            </a:r>
            <a:r>
              <a:rPr lang="en-US" dirty="0">
                <a:hlinkClick r:id="rId3"/>
              </a:rPr>
              <a:t>/~sgould/papers/part1-MLSS-2011.</a:t>
            </a:r>
            <a:r>
              <a:rPr lang="en-US" dirty="0" smtClean="0">
                <a:hlinkClick r:id="rId3"/>
              </a:rPr>
              <a:t>pdf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>
                <a:latin typeface="Times"/>
                <a:cs typeface="Times"/>
              </a:rPr>
              <a:t>UGM:</a:t>
            </a:r>
          </a:p>
          <a:p>
            <a:r>
              <a:rPr lang="en-US" dirty="0">
                <a:hlinkClick r:id="rId4"/>
              </a:rPr>
              <a:t>https://www.cs.ubc.ca/~schmidtm/Software/</a:t>
            </a:r>
            <a:r>
              <a:rPr lang="en-US" dirty="0" smtClean="0">
                <a:hlinkClick r:id="rId4"/>
              </a:rPr>
              <a:t>UGM.html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>
                <a:latin typeface="Times New Roman"/>
                <a:cs typeface="Times New Roman"/>
              </a:rPr>
              <a:t>Port of UGM for R:</a:t>
            </a:r>
          </a:p>
          <a:p>
            <a:r>
              <a:rPr lang="en-US" dirty="0">
                <a:hlinkClick r:id="rId5"/>
              </a:rPr>
              <a:t>https://cran.r-project.org/web/packages/CRF/</a:t>
            </a:r>
            <a:r>
              <a:rPr lang="en-US" dirty="0" smtClean="0">
                <a:hlinkClick r:id="rId5"/>
              </a:rPr>
              <a:t>index.html</a:t>
            </a:r>
            <a:endParaRPr lang="en-US" dirty="0" smtClean="0"/>
          </a:p>
          <a:p>
            <a:endParaRPr lang="en-US" dirty="0" smtClean="0">
              <a:latin typeface="Times New Roman"/>
              <a:cs typeface="Times New Roman"/>
            </a:endParaRPr>
          </a:p>
          <a:p>
            <a:r>
              <a:rPr lang="en-US" dirty="0" smtClean="0">
                <a:latin typeface="Times New Roman"/>
                <a:cs typeface="Times New Roman"/>
              </a:rPr>
              <a:t>Murphy </a:t>
            </a:r>
            <a:r>
              <a:rPr lang="en-US" dirty="0">
                <a:latin typeface="Times New Roman"/>
                <a:cs typeface="Times New Roman"/>
              </a:rPr>
              <a:t>Chapter 19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  <a:endParaRPr lang="en-US" dirty="0"/>
          </a:p>
          <a:p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://www.cs.ubc.ca/~murphyk/MLbook/pml-print3-ch19.</a:t>
            </a:r>
            <a:r>
              <a:rPr lang="en-US" dirty="0" smtClean="0">
                <a:hlinkClick r:id="rId6"/>
              </a:rPr>
              <a:t>pdf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428865" y="441243"/>
            <a:ext cx="848811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/>
                <a:cs typeface="Times New Roman"/>
              </a:rPr>
              <a:t>Good Background material for Markov Random Fields from which the Notes below are derived: </a:t>
            </a:r>
          </a:p>
        </p:txBody>
      </p:sp>
    </p:spTree>
    <p:extLst>
      <p:ext uri="{BB962C8B-B14F-4D97-AF65-F5344CB8AC3E}">
        <p14:creationId xmlns:p14="http://schemas.microsoft.com/office/powerpoint/2010/main" val="3334733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example, lets say: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155" y="1122944"/>
            <a:ext cx="4180852" cy="32338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24777" y="17045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Then: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39" y="2230199"/>
            <a:ext cx="5311282" cy="6400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838" y="3370478"/>
            <a:ext cx="5258874" cy="633687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756914" y="4770397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 model in physics it’s a little different: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619" y="5418276"/>
            <a:ext cx="4847608" cy="324204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1024776" y="5985010"/>
            <a:ext cx="3465437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Which leads to </a:t>
            </a:r>
            <a:r>
              <a:rPr lang="en-US" sz="2200" dirty="0" smtClean="0">
                <a:latin typeface="Times New Roman"/>
                <a:cs typeface="Times New Roman"/>
              </a:rPr>
              <a:t>feature functions: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7410" y="6189835"/>
            <a:ext cx="1575588" cy="5002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60342" y="6207806"/>
            <a:ext cx="1718742" cy="49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you implement feature functions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7664854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Make up some state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lables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"a"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"b"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a weight vector: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w &lt;- c(2,-1) 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function: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w *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f("a")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f("b"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What happens for an undefined state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(12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dirty="0" smtClean="0">
              <a:solidFill>
                <a:srgbClr val="FFFF00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4636442"/>
            <a:ext cx="3276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31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usually define the feature function this way to work with CRF output: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8218942" cy="286232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State labels used by CRF: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3975100"/>
            <a:ext cx="1079500" cy="1092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5100" y="4749800"/>
            <a:ext cx="3763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Compare with example two-slides ago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1317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Feature function for a Potts-like model is the same idea: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0719" y="1032581"/>
            <a:ext cx="8311289" cy="378565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Define 4 state labels for a Potts-like model: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&lt;- 3</a:t>
            </a:r>
            <a:endParaRPr lang="en-US" sz="16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4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sz="1600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s4))) }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(3)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(4)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4102100"/>
            <a:ext cx="1397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79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94" y="1796415"/>
            <a:ext cx="5025512" cy="402041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909314" y="341706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weight vector: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08" y="3565208"/>
            <a:ext cx="296672" cy="21323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448" y="2864105"/>
            <a:ext cx="1365840" cy="1585349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756914" y="47802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has entries numerically equivalent to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683" y="4958049"/>
            <a:ext cx="260096" cy="1869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5551" y="1834444"/>
            <a:ext cx="152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n</a:t>
            </a:r>
            <a:r>
              <a:rPr lang="en-US" b="1" dirty="0" smtClean="0">
                <a:latin typeface="Times New Roman"/>
                <a:cs typeface="Times New Roman"/>
              </a:rPr>
              <a:t>ode energies</a:t>
            </a: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969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756914" y="314136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weight matrix: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604514" y="466236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  has entries numerically equivalent to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47" y="3315421"/>
            <a:ext cx="382010" cy="2148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768" y="4853212"/>
            <a:ext cx="382010" cy="2148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04" y="2634862"/>
            <a:ext cx="3244566" cy="1495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316" y="1786946"/>
            <a:ext cx="5146923" cy="4012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6914" y="1804410"/>
            <a:ext cx="149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edge energies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4887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423355" y="97340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models considered here there will only be 2 states at each node. Also each state has weight 1. That is:</a:t>
            </a:r>
            <a:endParaRPr lang="en-US" sz="24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38" y="2046536"/>
            <a:ext cx="4299071" cy="332525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275492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node and edge weights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72" y="3447447"/>
            <a:ext cx="1345135" cy="764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483" y="3412261"/>
            <a:ext cx="2843700" cy="80065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704045" y="4510791"/>
            <a:ext cx="7800150" cy="504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corresponding node and edge energies in table form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129" y="5128410"/>
            <a:ext cx="3341102" cy="6682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83" y="6036467"/>
            <a:ext cx="8896376" cy="65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0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one and two-body energy calculations can be implemented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5319" y="1286581"/>
            <a:ext cx="6833722" cy="5509201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Consider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an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Ising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-like model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with: 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tau  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c(2, 3.4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node weights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   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edge weights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c(1,9),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c(3,-2)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feature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 &lt;- c(f(1) %*% tau , f(2) %*% tau)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two-body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energies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e2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041" y="3073400"/>
            <a:ext cx="16637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45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Again, for a Potts-like model things are pretty similar: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719" y="943681"/>
            <a:ext cx="8696073" cy="547842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Consider an Potts-like model with node/edge weights: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tau   &lt;- c(2, 3.4, 3)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c(1,  9,   4.1),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c(3, -2,  -2.3),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c(6, -5.7, 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3  )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400" dirty="0" err="1">
                <a:solidFill>
                  <a:srgbClr val="FFFF00"/>
                </a:solidFill>
                <a:latin typeface="Courier"/>
                <a:cs typeface="Courier"/>
              </a:rPr>
              <a:t>featur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 function: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s3 &lt;- 3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(c((y==s1),(y==s2),(y==s3))) }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 &lt;- c(f(1) %*% tau, f(2) %*% tau, f(3) %*% tau)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two body energies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f(2), f(1)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f(2), f(2)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c(f(3) %*% omega %*% f(1), f(3) %*% omega %*% f(2), f(3) %*% omega %*% f(3))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600" y="1284635"/>
            <a:ext cx="21971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4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79229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Finally the node and edge potentials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55361" y="271491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 these components we can write the full joint probability distribution as: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29" y="1561076"/>
            <a:ext cx="2487259" cy="819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30" y="1555768"/>
            <a:ext cx="4143827" cy="824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623" y="3615741"/>
            <a:ext cx="3043321" cy="713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342" y="4595597"/>
            <a:ext cx="2305944" cy="6905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66" y="5629689"/>
            <a:ext cx="3105526" cy="68603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138671" y="6421991"/>
            <a:ext cx="530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Note, this is the same for </a:t>
            </a:r>
            <a:r>
              <a:rPr lang="en-US" dirty="0" err="1" smtClean="0">
                <a:latin typeface="Times New Roman"/>
                <a:cs typeface="Times New Roman"/>
              </a:rPr>
              <a:t>Ising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i="1" dirty="0" smtClean="0">
                <a:latin typeface="Times New Roman"/>
                <a:cs typeface="Times New Roman"/>
              </a:rPr>
              <a:t>and</a:t>
            </a:r>
            <a:r>
              <a:rPr lang="en-US" dirty="0" smtClean="0">
                <a:latin typeface="Times New Roman"/>
                <a:cs typeface="Times New Roman"/>
              </a:rPr>
              <a:t> Potts-like models.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1616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396154"/>
            <a:ext cx="7620000" cy="1762054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My little add on R package to do some stuff in these Notes can be found at:</a:t>
            </a:r>
          </a:p>
          <a:p>
            <a:endParaRPr lang="en-US" sz="2400" dirty="0">
              <a:latin typeface="Times New Roman"/>
              <a:cs typeface="Times New Roman"/>
            </a:endParaRPr>
          </a:p>
          <a:p>
            <a:r>
              <a:rPr lang="en-US" sz="2400" dirty="0" smtClean="0">
                <a:latin typeface="Times New Roman"/>
                <a:cs typeface="Times New Roman"/>
              </a:rPr>
              <a:t>To </a:t>
            </a:r>
            <a:r>
              <a:rPr lang="en-US" sz="2400" b="1" i="1" u="sng" dirty="0" smtClean="0">
                <a:latin typeface="Times New Roman"/>
                <a:cs typeface="Times New Roman"/>
              </a:rPr>
              <a:t>install in R</a:t>
            </a:r>
            <a:r>
              <a:rPr lang="en-US" sz="2400" dirty="0" smtClean="0">
                <a:latin typeface="Times New Roman"/>
                <a:cs typeface="Times New Roman"/>
              </a:rPr>
              <a:t>, run the lines: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5899" y="2358799"/>
            <a:ext cx="8911551" cy="3139321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First install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devtools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install.packages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("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devtools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")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Turn on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devtools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 and install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 from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github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 should automatically install CRF and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devtools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install_github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("npetraco/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")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Test and see if the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 library loads. No error messages </a:t>
            </a: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is a sign of success. Don't worry about any warning messages.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105780" y="1179076"/>
            <a:ext cx="48044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hlinkClick r:id="rId2"/>
              </a:rPr>
              <a:t>https://github.com/npetraco/</a:t>
            </a:r>
            <a:r>
              <a:rPr lang="en-US" sz="2400" dirty="0" smtClean="0">
                <a:hlinkClick r:id="rId2"/>
              </a:rPr>
              <a:t>CRFutil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001294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term in the exponential is the configuration energy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53" y="1241569"/>
            <a:ext cx="3596567" cy="90724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1050431" y="2407053"/>
            <a:ext cx="7583609" cy="1210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sums are not actually sums over vectors/matrices. Rather they are sums of individual one and two-body components of energy corresponding to the states of variables in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71570" y="3790911"/>
            <a:ext cx="7800150" cy="583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make this formula more explicit: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01" y="5140571"/>
            <a:ext cx="8031392" cy="9379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21" y="4509206"/>
            <a:ext cx="6206209" cy="34666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156191" y="6297323"/>
            <a:ext cx="4376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 physics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2000" dirty="0" smtClean="0">
                <a:latin typeface="Times New Roman"/>
                <a:cs typeface="Times New Roman"/>
              </a:rPr>
              <a:t>) is called the Hamiltonian</a:t>
            </a:r>
            <a:endParaRPr lang="en-US" sz="2000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144502" y="5988749"/>
            <a:ext cx="1642136" cy="2070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48155" y="5990523"/>
            <a:ext cx="156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latin typeface="Times New Roman"/>
                <a:cs typeface="Times New Roman"/>
              </a:rPr>
              <a:t>i</a:t>
            </a:r>
            <a:r>
              <a:rPr lang="en-US" i="1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&lt; </a:t>
            </a:r>
            <a:r>
              <a:rPr lang="en-US" i="1" dirty="0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 is implicit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4435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8" grpId="0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994428" y="2750752"/>
            <a:ext cx="1029382" cy="1026200"/>
            <a:chOff x="2902001" y="1543207"/>
            <a:chExt cx="1029382" cy="1026200"/>
          </a:xfrm>
        </p:grpSpPr>
        <p:sp>
          <p:nvSpPr>
            <p:cNvPr id="25" name="Oval 2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17665" y="4378515"/>
            <a:ext cx="1009088" cy="1015663"/>
            <a:chOff x="2101901" y="3092607"/>
            <a:chExt cx="1009088" cy="1015663"/>
          </a:xfrm>
        </p:grpSpPr>
        <p:sp>
          <p:nvSpPr>
            <p:cNvPr id="23" name="Oval 22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35065" y="4355480"/>
            <a:ext cx="1029382" cy="1026200"/>
            <a:chOff x="2228901" y="1428907"/>
            <a:chExt cx="1029382" cy="1026200"/>
          </a:xfrm>
        </p:grpSpPr>
        <p:sp>
          <p:nvSpPr>
            <p:cNvPr id="21" name="Oval 2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5" name="Straight Connector 34"/>
          <p:cNvCxnSpPr>
            <a:endCxn id="23" idx="2"/>
          </p:cNvCxnSpPr>
          <p:nvPr/>
        </p:nvCxnSpPr>
        <p:spPr>
          <a:xfrm flipV="1">
            <a:off x="3649465" y="4922115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Compute the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for all node state configurations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72" y="1237344"/>
            <a:ext cx="4299071" cy="33252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57" y="5016342"/>
            <a:ext cx="1224757" cy="53815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56" y="2206018"/>
            <a:ext cx="1352444" cy="544734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7118" y="5016342"/>
            <a:ext cx="1232335" cy="570283"/>
          </a:xfrm>
          <a:prstGeom prst="rect">
            <a:avLst/>
          </a:prstGeom>
        </p:spPr>
      </p:pic>
      <p:cxnSp>
        <p:nvCxnSpPr>
          <p:cNvPr id="44" name="Straight Connector 43"/>
          <p:cNvCxnSpPr>
            <a:cxnSpLocks noChangeAspect="1"/>
          </p:cNvCxnSpPr>
          <p:nvPr/>
        </p:nvCxnSpPr>
        <p:spPr>
          <a:xfrm flipH="1" flipV="1">
            <a:off x="4883428" y="3492500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 noChangeAspect="1"/>
          </p:cNvCxnSpPr>
          <p:nvPr/>
        </p:nvCxnSpPr>
        <p:spPr>
          <a:xfrm flipV="1">
            <a:off x="3341137" y="3519424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1536" y="3695936"/>
            <a:ext cx="1943386" cy="50773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800" y="3603537"/>
            <a:ext cx="1854200" cy="52545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3563" y="5419576"/>
            <a:ext cx="1852788" cy="4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8136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graph, the energy function is: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917700"/>
            <a:ext cx="7620000" cy="7552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35446" y="3366532"/>
            <a:ext cx="181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o</a:t>
            </a:r>
            <a:r>
              <a:rPr lang="en-US" b="1" dirty="0" smtClean="0">
                <a:latin typeface="Times New Roman"/>
                <a:cs typeface="Times New Roman"/>
              </a:rPr>
              <a:t>ne-body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0846" y="3724877"/>
            <a:ext cx="183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two-body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" y="3392965"/>
            <a:ext cx="7115697" cy="67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69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719" y="245181"/>
            <a:ext cx="7480157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node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c( 1,    -1.3)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c(-0.85, -2.4)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c(3.82,   1.4)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c( 3.5, -1.4),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c(-1.4, 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c( 2.6, 0.4),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c( 0.4,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c(-0.6,  1.2),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c( 1.2, -0.6)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Energy(A=2,B=1,C=2)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e1.212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e2.212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%*%f(1)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e.212  &lt;- e1.212 + e2.212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212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0" y="5118100"/>
            <a:ext cx="1231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819" y="245181"/>
            <a:ext cx="8218942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To cut down on the amount of work we have to do, use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Define the edge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connectivity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matrix</a:t>
            </a: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c(1,2), #AB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c(1,3), #AC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c(2,3)  #BC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function to compute a configuration energy.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c(2,1,2),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same order as edges!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(c(2,1,2))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to compute all configuration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721100"/>
            <a:ext cx="3641324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6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 short hand, but explicitly parameterized way to write the probability distribution is thus: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249" y="1522398"/>
            <a:ext cx="2325878" cy="651951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1292630" y="25209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physics this is usually called a Boltzmann distribution. In statistics and machine learning it is usually referred to as a Gibbs distribution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65557" y="468734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order to really be able to use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), we need to know the partition function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291082" y="344304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only contains up to two-body terms, this is also called a </a:t>
            </a:r>
            <a:r>
              <a:rPr lang="en-US" sz="2000" b="1" dirty="0" smtClean="0">
                <a:latin typeface="Times New Roman"/>
                <a:cs typeface="Times New Roman"/>
              </a:rPr>
              <a:t>pair-wise </a:t>
            </a:r>
            <a:r>
              <a:rPr lang="en-US" sz="2000" b="1" dirty="0">
                <a:latin typeface="Times New Roman"/>
                <a:cs typeface="Times New Roman"/>
              </a:rPr>
              <a:t>M</a:t>
            </a:r>
            <a:r>
              <a:rPr lang="en-US" sz="2000" b="1" dirty="0" smtClean="0">
                <a:latin typeface="Times New Roman"/>
                <a:cs typeface="Times New Roman"/>
              </a:rPr>
              <a:t>arkov random field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82" y="6311223"/>
            <a:ext cx="1991856" cy="394699"/>
          </a:xfrm>
          <a:prstGeom prst="rect">
            <a:avLst/>
          </a:prstGeo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1058606" y="5582125"/>
            <a:ext cx="7800150" cy="71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un-normalized part is a product of potential terms (</a:t>
            </a:r>
            <a:r>
              <a:rPr lang="en-US" sz="2000" b="1" dirty="0" err="1" smtClean="0">
                <a:latin typeface="Times New Roman"/>
                <a:cs typeface="Times New Roman"/>
              </a:rPr>
              <a:t>prodPot</a:t>
            </a:r>
            <a:r>
              <a:rPr lang="en-US" sz="2000" dirty="0" smtClean="0">
                <a:latin typeface="Times New Roman"/>
                <a:cs typeface="Times New Roman"/>
              </a:rPr>
              <a:t>) and is often written as: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97041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 txBox="1">
            <a:spLocks/>
          </p:cNvSpPr>
          <p:nvPr/>
        </p:nvSpPr>
        <p:spPr>
          <a:xfrm>
            <a:off x="561374" y="243104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really hard to get in general because we have to sum over all configurations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. This gets large quickly with increasing number of nodes and increasing number of node-states.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637535"/>
            <a:ext cx="2717800" cy="9906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970354" y="3704051"/>
            <a:ext cx="7800150" cy="1784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an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>
                <a:latin typeface="Times New Roman"/>
                <a:cs typeface="Times New Roman"/>
              </a:rPr>
              <a:t>-</a:t>
            </a:r>
            <a:r>
              <a:rPr lang="en-US" sz="2000" dirty="0" smtClean="0">
                <a:latin typeface="Times New Roman"/>
                <a:cs typeface="Times New Roman"/>
              </a:rPr>
              <a:t>like model with 20 variables there are 2</a:t>
            </a:r>
            <a:r>
              <a:rPr lang="en-US" sz="2000" baseline="30000" dirty="0" smtClean="0">
                <a:latin typeface="Times New Roman"/>
                <a:cs typeface="Times New Roman"/>
              </a:rPr>
              <a:t>20</a:t>
            </a:r>
            <a:r>
              <a:rPr lang="en-US" sz="2000" dirty="0" smtClean="0">
                <a:latin typeface="Times New Roman"/>
                <a:cs typeface="Times New Roman"/>
              </a:rPr>
              <a:t> = 1048576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baseline="-25000" dirty="0" smtClean="0">
              <a:latin typeface="Times New Roman"/>
              <a:cs typeface="Times New Roman"/>
            </a:endParaRPr>
          </a:p>
          <a:p>
            <a:r>
              <a:rPr lang="en-US" sz="2000" dirty="0" smtClean="0">
                <a:latin typeface="Times New Roman"/>
                <a:cs typeface="Times New Roman"/>
              </a:rPr>
              <a:t>For a Potts-like model with 16 variables and 8 states per node (like a simple 4×4 8-bit image) there are 8</a:t>
            </a:r>
            <a:r>
              <a:rPr lang="en-US" sz="2000" baseline="30000" dirty="0" smtClean="0">
                <a:latin typeface="Times New Roman"/>
                <a:cs typeface="Times New Roman"/>
              </a:rPr>
              <a:t>16</a:t>
            </a:r>
            <a:r>
              <a:rPr lang="en-US" sz="2000" dirty="0" smtClean="0">
                <a:latin typeface="Times New Roman"/>
                <a:cs typeface="Times New Roman"/>
              </a:rPr>
              <a:t> = 2.81475 × 10</a:t>
            </a:r>
            <a:r>
              <a:rPr lang="en-US" sz="2000" baseline="30000" dirty="0" smtClean="0">
                <a:latin typeface="Times New Roman"/>
                <a:cs typeface="Times New Roman"/>
              </a:rPr>
              <a:t>14</a:t>
            </a:r>
            <a:r>
              <a:rPr lang="en-US" sz="2000" dirty="0" smtClean="0">
                <a:latin typeface="Times New Roman"/>
                <a:cs typeface="Times New Roman"/>
              </a:rPr>
              <a:t>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1374" y="5378443"/>
            <a:ext cx="7800150" cy="14266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Luckily, if the potentials are known or can be fit, there are various approaches that take advantage the graph structure for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which can often be used to exactly or approximately compute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802521" y="782120"/>
            <a:ext cx="602972" cy="205669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24788" y="1898505"/>
            <a:ext cx="1832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Sum all </a:t>
            </a:r>
            <a:r>
              <a:rPr lang="en-US" dirty="0" err="1" smtClean="0">
                <a:latin typeface="Times New Roman"/>
                <a:cs typeface="Times New Roman"/>
              </a:rPr>
              <a:t>prodPots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7" name="Straight Connector 6"/>
          <p:cNvCxnSpPr>
            <a:stCxn id="4" idx="1"/>
          </p:cNvCxnSpPr>
          <p:nvPr/>
        </p:nvCxnSpPr>
        <p:spPr>
          <a:xfrm>
            <a:off x="5104007" y="2111951"/>
            <a:ext cx="12720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014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4" grpId="0" animBg="1"/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70257" y="130930"/>
            <a:ext cx="7800150" cy="493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Triangle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1019" y="624266"/>
            <a:ext cx="8888465" cy="229293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Cf. slide 21 for input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Product Potentials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The Partition function (by brute force...)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Z    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Configuration probabilities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638338" y="3565580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761575" y="5193343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78975" y="5170308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8" idx="2"/>
          </p:cNvCxnSpPr>
          <p:nvPr/>
        </p:nvCxnSpPr>
        <p:spPr>
          <a:xfrm flipV="1">
            <a:off x="6293375" y="5736943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H="1" flipV="1">
            <a:off x="7527338" y="4307328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 noChangeAspect="1"/>
          </p:cNvCxnSpPr>
          <p:nvPr/>
        </p:nvCxnSpPr>
        <p:spPr>
          <a:xfrm flipV="1">
            <a:off x="5985047" y="433425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7" y="3439083"/>
            <a:ext cx="4592243" cy="294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3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8919" y="1792666"/>
            <a:ext cx="6841282" cy="4893648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The potentials for Cathy-Heather-Mark-Allison: 1-2-3-4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 &lt;- c(0.9,  0.1) *10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Psi4 &lt;- c(0.9,  0.1) *10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Psi12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Psi23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Psi34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"right"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r>
              <a:rPr lang="en-US" sz="1300" dirty="0" smtClean="0">
                <a:solidFill>
                  <a:srgbClr val="00F400"/>
                </a:solidFill>
                <a:latin typeface="Courier"/>
                <a:cs typeface="Courier"/>
              </a:rPr>
              <a:t>wrong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endParaRPr lang="en-US" sz="1300" dirty="0" smtClean="0">
              <a:solidFill>
                <a:srgbClr val="00F4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f 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&lt;- c(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"Cathy"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"Heather"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"Mark"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"Alison"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889000"/>
            <a:ext cx="5702300" cy="80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3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019" y="1170366"/>
            <a:ext cx="8888465" cy="529375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 smtClean="0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Edge connectivity matrix</a:t>
            </a: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c(1,2), #Cathy-Heather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c(2,3), #Heather-Mark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c(3,4)  #Mark-Allison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list(log(Psi1),log(Psi2),log(Psi3),log(Psi4)),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list(log(Psi12),log(Psi23),log(Psi34)),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/Z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72198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2282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Markov Random Field Notes</a:t>
            </a:r>
            <a:br>
              <a:rPr lang="en-US" dirty="0" smtClean="0"/>
            </a:br>
            <a:r>
              <a:rPr lang="en-US" dirty="0" smtClean="0"/>
              <a:t>Theory and Computation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309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206500"/>
            <a:ext cx="7404100" cy="56261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3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9366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68866" y="330009"/>
            <a:ext cx="2579260" cy="2296069"/>
            <a:chOff x="2129778" y="1883631"/>
            <a:chExt cx="4185249" cy="3906908"/>
          </a:xfrm>
        </p:grpSpPr>
        <p:grpSp>
          <p:nvGrpSpPr>
            <p:cNvPr id="5" name="Group 4"/>
            <p:cNvGrpSpPr/>
            <p:nvPr/>
          </p:nvGrpSpPr>
          <p:grpSpPr>
            <a:xfrm>
              <a:off x="2716041" y="1894168"/>
              <a:ext cx="1008217" cy="995032"/>
              <a:chOff x="2228901" y="1408627"/>
              <a:chExt cx="1008217" cy="9950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304312" y="1408627"/>
                <a:ext cx="932806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A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639378" y="1883631"/>
              <a:ext cx="1006374" cy="995032"/>
              <a:chOff x="2228901" y="1408627"/>
              <a:chExt cx="1006374" cy="995032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B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129778" y="3549696"/>
              <a:ext cx="1006374" cy="995032"/>
              <a:chOff x="2228901" y="1408627"/>
              <a:chExt cx="1006374" cy="995032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E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271261" y="3539159"/>
              <a:ext cx="1043766" cy="995032"/>
              <a:chOff x="2228901" y="1408627"/>
              <a:chExt cx="1043766" cy="9950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04312" y="1408627"/>
                <a:ext cx="96835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C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713048" y="4795507"/>
              <a:ext cx="1080506" cy="995032"/>
              <a:chOff x="2228901" y="1408627"/>
              <a:chExt cx="1080506" cy="995032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04312" y="1408627"/>
                <a:ext cx="100509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D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1" name="Straight Arrow Connector 10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endCxn id="21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222" t="13704" r="19283" b="17778"/>
          <a:stretch/>
        </p:blipFill>
        <p:spPr>
          <a:xfrm>
            <a:off x="14986" y="723900"/>
            <a:ext cx="1797032" cy="181577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33600" y="963308"/>
            <a:ext cx="420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This time we’ll assign potentials randomly and use </a:t>
            </a:r>
            <a:r>
              <a:rPr lang="en-US" dirty="0" err="1" smtClean="0">
                <a:latin typeface="Times New Roman"/>
                <a:cs typeface="Times New Roman"/>
              </a:rPr>
              <a:t>CRFutil</a:t>
            </a:r>
            <a:r>
              <a:rPr lang="en-US" dirty="0" smtClean="0">
                <a:latin typeface="Times New Roman"/>
                <a:cs typeface="Times New Roman"/>
              </a:rPr>
              <a:t> convenience functions: 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419" y="2705902"/>
            <a:ext cx="9088552" cy="4093429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Graph formula for Slayer field: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~A:B+A:C+A:D+A:E+B:C+B:D+B:E+C:D+D:E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Check the graph: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 err="1">
                <a:solidFill>
                  <a:srgbClr val="FFFF00"/>
                </a:solidFill>
                <a:latin typeface="Courier"/>
                <a:cs typeface="Courier"/>
              </a:rPr>
              <a:t>Adjacenty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 matrix: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300" dirty="0" smtClean="0">
                <a:solidFill>
                  <a:srgbClr val="FFB300"/>
                </a:solidFill>
                <a:latin typeface="Courier"/>
                <a:cs typeface="Courier"/>
              </a:rPr>
              <a:t>NEW!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Make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up random potentials and return a CRF-object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slay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=2,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=100, seed=1)$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model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04518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6919" y="559602"/>
            <a:ext cx="8588334" cy="6186307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Get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energies from potentials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and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decorate both with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annotations: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=slay,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c("A","B","C","D","E")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state.space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energy.func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state.probs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As a check 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potentials as well: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gRbase.node.potentials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gRbase.edge.potentials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dist.pot.info$state.probs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8611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519" y="1062935"/>
            <a:ext cx="9050074" cy="415498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Check quick to make sure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are the same between the two combination methods: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#library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prodlim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as.data.frame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as.table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Pr.pot2[,order(names(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)))]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Rearrange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state order to be in the same order as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          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row.match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table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Columns the same?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(Pr.pot2[rearrange.idxs,6],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Put in a nice table: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dist.en.info$logZ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log(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              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69679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1" y="764036"/>
            <a:ext cx="6146799" cy="59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00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598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So for this work, the problem then becomes determining the potentials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50094" y="1305034"/>
            <a:ext cx="7800150" cy="5176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will </a:t>
            </a:r>
            <a:r>
              <a:rPr lang="en-US" sz="2200" dirty="0" smtClean="0">
                <a:latin typeface="Times New Roman"/>
                <a:cs typeface="Times New Roman"/>
              </a:rPr>
              <a:t>usually choose </a:t>
            </a:r>
            <a:r>
              <a:rPr lang="en-US" sz="2200" dirty="0" smtClean="0">
                <a:latin typeface="Times New Roman"/>
                <a:cs typeface="Times New Roman"/>
              </a:rPr>
              <a:t>a </a:t>
            </a:r>
            <a:r>
              <a:rPr lang="en-US" sz="2200" b="1" dirty="0" smtClean="0">
                <a:latin typeface="Times New Roman"/>
                <a:cs typeface="Times New Roman"/>
              </a:rPr>
              <a:t>standard parameterization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01082" y="1867303"/>
            <a:ext cx="3643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Because any other choice for the second</a:t>
            </a:r>
            <a:r>
              <a:rPr lang="en-US" dirty="0" smtClean="0">
                <a:latin typeface="Symbol" charset="2"/>
                <a:cs typeface="Symbol" charset="2"/>
              </a:rPr>
              <a:t> t</a:t>
            </a:r>
            <a:r>
              <a:rPr lang="en-US" dirty="0" smtClean="0">
                <a:latin typeface="Times New Roman"/>
                <a:cs typeface="Times New Roman"/>
              </a:rPr>
              <a:t> can be absorbed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6" y="2932689"/>
            <a:ext cx="8719908" cy="5640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08" y="1867303"/>
            <a:ext cx="3978682" cy="6978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3998" y="3702431"/>
            <a:ext cx="6377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Assumes a symmetric edge </a:t>
            </a:r>
            <a:r>
              <a:rPr lang="en-US" dirty="0" smtClean="0">
                <a:latin typeface="Times New Roman"/>
                <a:cs typeface="Times New Roman"/>
              </a:rPr>
              <a:t>weight matrix </a:t>
            </a:r>
            <a:r>
              <a:rPr lang="en-US" dirty="0" smtClean="0">
                <a:latin typeface="Times New Roman"/>
                <a:cs typeface="Times New Roman"/>
              </a:rPr>
              <a:t>and uses same trick as above for absorbing terms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98350" y="6417727"/>
            <a:ext cx="612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 the </a:t>
            </a:r>
            <a:r>
              <a:rPr lang="en-US" dirty="0" err="1" smtClean="0">
                <a:latin typeface="Symbol" charset="2"/>
                <a:cs typeface="Symbol" charset="2"/>
              </a:rPr>
              <a:t>t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and </a:t>
            </a:r>
            <a:r>
              <a:rPr lang="en-US" dirty="0" err="1" smtClean="0">
                <a:latin typeface="Symbol" charset="2"/>
                <a:cs typeface="Symbol" charset="2"/>
              </a:rPr>
              <a:t>w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>
                <a:latin typeface="Times New Roman"/>
                <a:cs typeface="Times New Roman"/>
              </a:rPr>
              <a:t> are determined </a:t>
            </a:r>
            <a:r>
              <a:rPr lang="en-US" i="1" u="sng" dirty="0" smtClean="0">
                <a:latin typeface="Times New Roman"/>
                <a:cs typeface="Times New Roman"/>
              </a:rPr>
              <a:t>relative</a:t>
            </a:r>
            <a:r>
              <a:rPr lang="en-US" dirty="0" smtClean="0">
                <a:latin typeface="Times New Roman"/>
                <a:cs typeface="Times New Roman"/>
              </a:rPr>
              <a:t> to the 0-terms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7054" y="4460875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We </a:t>
            </a:r>
            <a:r>
              <a:rPr lang="en-US" sz="2200" i="1" u="sng" dirty="0" smtClean="0">
                <a:latin typeface="Times New Roman"/>
                <a:cs typeface="Times New Roman"/>
              </a:rPr>
              <a:t>may </a:t>
            </a:r>
            <a:r>
              <a:rPr lang="en-US" sz="2200" i="1" u="sng" dirty="0" smtClean="0">
                <a:latin typeface="Times New Roman"/>
                <a:cs typeface="Times New Roman"/>
              </a:rPr>
              <a:t>also</a:t>
            </a:r>
            <a:r>
              <a:rPr lang="en-US" sz="2200" dirty="0" smtClean="0">
                <a:latin typeface="Times New Roman"/>
                <a:cs typeface="Times New Roman"/>
              </a:rPr>
              <a:t> choose a slightly more </a:t>
            </a:r>
            <a:r>
              <a:rPr lang="en-US" sz="2200" b="1" dirty="0" smtClean="0">
                <a:latin typeface="Times New Roman"/>
                <a:cs typeface="Times New Roman"/>
              </a:rPr>
              <a:t>flexible</a:t>
            </a:r>
            <a:r>
              <a:rPr lang="en-US" sz="2200" dirty="0" smtClean="0">
                <a:latin typeface="Times New Roman"/>
                <a:cs typeface="Times New Roman"/>
              </a:rPr>
              <a:t> </a:t>
            </a:r>
            <a:r>
              <a:rPr lang="en-US" sz="2200" b="1" dirty="0" smtClean="0">
                <a:latin typeface="Times New Roman"/>
                <a:cs typeface="Times New Roman"/>
              </a:rPr>
              <a:t>parameterization</a:t>
            </a:r>
            <a:r>
              <a:rPr lang="en-US" sz="2200" dirty="0" smtClean="0">
                <a:latin typeface="Times New Roman"/>
                <a:cs typeface="Times New Roman"/>
              </a:rPr>
              <a:t>: </a:t>
            </a:r>
            <a:r>
              <a:rPr lang="en-US" sz="2200" b="1" dirty="0" smtClean="0">
                <a:latin typeface="Times New Roman"/>
                <a:cs typeface="Times New Roman"/>
              </a:rPr>
              <a:t>for </a:t>
            </a:r>
            <a:r>
              <a:rPr lang="en-US" sz="2200" b="1" dirty="0" smtClean="0">
                <a:latin typeface="Symbol" charset="2"/>
                <a:cs typeface="Symbol" charset="2"/>
              </a:rPr>
              <a:t>        </a:t>
            </a:r>
            <a:r>
              <a:rPr lang="en-US" sz="2200" dirty="0" smtClean="0">
                <a:latin typeface="Times New Roman"/>
                <a:cs typeface="Times New Roman"/>
              </a:rPr>
              <a:t>where we allow the freedom for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11</a:t>
            </a:r>
            <a:r>
              <a:rPr lang="en-US" sz="2200" dirty="0" smtClean="0">
                <a:latin typeface="Times New Roman"/>
                <a:cs typeface="Times New Roman"/>
              </a:rPr>
              <a:t> ≠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22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2416" y="5560469"/>
            <a:ext cx="3753856" cy="5592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710" y="4952435"/>
            <a:ext cx="414526" cy="2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2" grpId="0"/>
      <p:bldP spid="13" grpId="0"/>
      <p:bldP spid="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15039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estimate these parameters given data, the standard of practice is to find the Maximum Likelihood Estimate (MLE)  or Maximum Pseudo-Likelihood Estimate (MPL).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678257" y="1918767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of MLE consider the model in the standard parameterization: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044793" y="3663894"/>
            <a:ext cx="1029382" cy="1026200"/>
            <a:chOff x="2902001" y="1543207"/>
            <a:chExt cx="1029382" cy="1026200"/>
          </a:xfrm>
        </p:grpSpPr>
        <p:sp>
          <p:nvSpPr>
            <p:cNvPr id="6" name="Oval 5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168030" y="5291657"/>
            <a:ext cx="1009088" cy="1015663"/>
            <a:chOff x="2101901" y="3092607"/>
            <a:chExt cx="1009088" cy="1015663"/>
          </a:xfrm>
        </p:grpSpPr>
        <p:sp>
          <p:nvSpPr>
            <p:cNvPr id="9" name="Oval 8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85430" y="5268622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9" idx="2"/>
          </p:cNvCxnSpPr>
          <p:nvPr/>
        </p:nvCxnSpPr>
        <p:spPr>
          <a:xfrm flipV="1">
            <a:off x="3699830" y="58352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079" y="2451100"/>
            <a:ext cx="4299071" cy="332525"/>
          </a:xfrm>
          <a:prstGeom prst="rect">
            <a:avLst/>
          </a:prstGeom>
        </p:spPr>
      </p:pic>
      <p:cxnSp>
        <p:nvCxnSpPr>
          <p:cNvPr id="19" name="Straight Connector 18"/>
          <p:cNvCxnSpPr>
            <a:cxnSpLocks noChangeAspect="1"/>
          </p:cNvCxnSpPr>
          <p:nvPr/>
        </p:nvCxnSpPr>
        <p:spPr>
          <a:xfrm flipH="1" flipV="1">
            <a:off x="4933793" y="440564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3391502" y="4432566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830" y="3097603"/>
            <a:ext cx="1074000" cy="5662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017" y="4525903"/>
            <a:ext cx="1842588" cy="4963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1800" y="4544820"/>
            <a:ext cx="1874520" cy="50179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6902" y="6234457"/>
            <a:ext cx="1720693" cy="46635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" y="5873357"/>
            <a:ext cx="1041400" cy="55927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7123" y="5938013"/>
            <a:ext cx="1006709" cy="5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model (as every other MRF):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522" y="1210217"/>
            <a:ext cx="2252141" cy="631283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602057" y="20584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log-likelihood for a configuration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is proportional to: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57" y="2781300"/>
            <a:ext cx="7620000" cy="755257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754457" y="395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log-likelihood for a sample of data (i.e. </a:t>
            </a:r>
            <a:r>
              <a:rPr lang="en-US" sz="2200" i="1" dirty="0">
                <a:latin typeface="Times New Roman"/>
                <a:cs typeface="Times New Roman"/>
              </a:rPr>
              <a:t>N</a:t>
            </a:r>
            <a:r>
              <a:rPr lang="en-US" sz="2200" dirty="0" smtClean="0">
                <a:latin typeface="Times New Roman"/>
                <a:cs typeface="Times New Roman"/>
              </a:rPr>
              <a:t>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) is: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900" y="4813300"/>
            <a:ext cx="4064000" cy="10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523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Lets say we observe the sample:</a:t>
            </a:r>
          </a:p>
        </p:txBody>
      </p:sp>
      <p:sp>
        <p:nvSpPr>
          <p:cNvPr id="2" name="Rectangle 1"/>
          <p:cNvSpPr/>
          <p:nvPr/>
        </p:nvSpPr>
        <p:spPr>
          <a:xfrm>
            <a:off x="3111072" y="9881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23772" y="14072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 = (1,2,1)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23772" y="1868964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25156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energies of each sampled configuration are: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10" y="3213122"/>
            <a:ext cx="5829918" cy="311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326" y="4568952"/>
            <a:ext cx="5881102" cy="314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10" y="3891023"/>
            <a:ext cx="3254966" cy="314449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522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00" y="5768211"/>
            <a:ext cx="8923848" cy="74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19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  <p:bldP spid="1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1422400" y="1384300"/>
            <a:ext cx="20193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273300" y="1384300"/>
            <a:ext cx="11684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213100" y="1346868"/>
            <a:ext cx="2413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441700" y="1346868"/>
            <a:ext cx="6604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3441700" y="1346868"/>
            <a:ext cx="1841866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441700" y="1346868"/>
            <a:ext cx="30226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7400" y="21463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MRF </a:t>
            </a:r>
            <a:r>
              <a:rPr lang="en-US" b="1" dirty="0" smtClean="0">
                <a:latin typeface="Times New Roman"/>
                <a:cs typeface="Times New Roman"/>
              </a:rPr>
              <a:t>sufficient statistics</a:t>
            </a:r>
            <a:r>
              <a:rPr lang="en-US" dirty="0" smtClean="0">
                <a:latin typeface="Times New Roman"/>
                <a:cs typeface="Times New Roman"/>
              </a:rPr>
              <a:t>: the number of times each parameter appears in the total log-likelihood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774700" y="3150668"/>
            <a:ext cx="7569200" cy="8879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Having a sample of size </a:t>
            </a:r>
            <a:r>
              <a:rPr lang="en-US" sz="2000" i="1" dirty="0" smtClean="0">
                <a:latin typeface="Times New Roman"/>
                <a:cs typeface="Times New Roman"/>
              </a:rPr>
              <a:t>N</a:t>
            </a:r>
            <a:r>
              <a:rPr lang="en-US" sz="2000" dirty="0" smtClean="0">
                <a:latin typeface="Times New Roman"/>
                <a:cs typeface="Times New Roman"/>
              </a:rPr>
              <a:t> and a </a:t>
            </a:r>
            <a:r>
              <a:rPr lang="en-US" sz="2000" dirty="0" smtClean="0">
                <a:latin typeface="Times New Roman"/>
                <a:cs typeface="Times New Roman"/>
              </a:rPr>
              <a:t>parameterized MRF model, </a:t>
            </a:r>
            <a:r>
              <a:rPr lang="en-US" sz="2000" dirty="0" smtClean="0">
                <a:latin typeface="Times New Roman"/>
                <a:cs typeface="Times New Roman"/>
              </a:rPr>
              <a:t>one can always compute the corresponding vector of sufficient statistics </a:t>
            </a:r>
            <a:r>
              <a:rPr lang="en-US" sz="2000" b="1" dirty="0" smtClean="0">
                <a:latin typeface="Times New Roman"/>
                <a:cs typeface="Times New Roman"/>
              </a:rPr>
              <a:t>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087007" y="4595264"/>
            <a:ext cx="6659993" cy="72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Collecting together the parameters of the MRF into a vector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5126566"/>
            <a:ext cx="4259072" cy="35492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201" y="4051300"/>
            <a:ext cx="2302910" cy="342987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5283566" y="4036377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1545607" y="5758934"/>
            <a:ext cx="46474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we can represent the total log-likelihood </a:t>
            </a:r>
            <a:r>
              <a:rPr lang="en-US" sz="2000" dirty="0" smtClean="0">
                <a:latin typeface="Times New Roman"/>
                <a:cs typeface="Times New Roman"/>
              </a:rPr>
              <a:t>as:  </a:t>
            </a:r>
            <a:endParaRPr lang="en-US" sz="2000" dirty="0"/>
          </a:p>
        </p:txBody>
      </p:sp>
      <p:sp>
        <p:nvSpPr>
          <p:cNvPr id="35" name="Rectangle 34"/>
          <p:cNvSpPr/>
          <p:nvPr/>
        </p:nvSpPr>
        <p:spPr>
          <a:xfrm>
            <a:off x="6148789" y="5132179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/>
          <a:srcRect r="94710"/>
          <a:stretch/>
        </p:blipFill>
        <p:spPr>
          <a:xfrm>
            <a:off x="7708900" y="4615163"/>
            <a:ext cx="225296" cy="35492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1003300"/>
            <a:ext cx="8264200" cy="34356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300" y="6311444"/>
            <a:ext cx="3919733" cy="43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0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9" grpId="0"/>
      <p:bldP spid="33" grpId="0"/>
      <p:bldP spid="34" grpId="0"/>
      <p:bldP spid="3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839"/>
            <a:ext cx="7620000" cy="8099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For some joint probability distribution over a set of variables						 ,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48" y="1154835"/>
            <a:ext cx="2597463" cy="333202"/>
          </a:xfrm>
          <a:prstGeom prst="rect">
            <a:avLst/>
          </a:prstGeom>
        </p:spPr>
      </p:pic>
      <p:sp>
        <p:nvSpPr>
          <p:cNvPr id="40" name="Content Placeholder 2"/>
          <p:cNvSpPr txBox="1">
            <a:spLocks/>
          </p:cNvSpPr>
          <p:nvPr/>
        </p:nvSpPr>
        <p:spPr>
          <a:xfrm>
            <a:off x="699402" y="1802338"/>
            <a:ext cx="8216879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dependencies between the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can be represented as a graph. An example for a 5-variable distribution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dirty="0">
              <a:latin typeface="Times New Roman"/>
              <a:cs typeface="Times New Roman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2277865" y="2702115"/>
            <a:ext cx="4214071" cy="3938076"/>
            <a:chOff x="2129778" y="1840411"/>
            <a:chExt cx="4214071" cy="3938076"/>
          </a:xfrm>
        </p:grpSpPr>
        <p:grpSp>
          <p:nvGrpSpPr>
            <p:cNvPr id="49" name="Group 48"/>
            <p:cNvGrpSpPr/>
            <p:nvPr/>
          </p:nvGrpSpPr>
          <p:grpSpPr>
            <a:xfrm>
              <a:off x="2716041" y="1850948"/>
              <a:ext cx="1015481" cy="1026200"/>
              <a:chOff x="2228901" y="1365407"/>
              <a:chExt cx="1015481" cy="1026200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345527" y="1365407"/>
                <a:ext cx="898855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4639378" y="1840411"/>
              <a:ext cx="1029382" cy="1026200"/>
              <a:chOff x="2228901" y="1365407"/>
              <a:chExt cx="1029382" cy="1026200"/>
            </a:xfrm>
          </p:grpSpPr>
          <p:sp>
            <p:nvSpPr>
              <p:cNvPr id="80" name="Oval 79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53" name="Straight Arrow Connector 52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/>
            <p:cNvGrpSpPr/>
            <p:nvPr/>
          </p:nvGrpSpPr>
          <p:grpSpPr>
            <a:xfrm>
              <a:off x="2129778" y="3506476"/>
              <a:ext cx="1029382" cy="1026200"/>
              <a:chOff x="2228901" y="1365407"/>
              <a:chExt cx="1029382" cy="10262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E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71261" y="3495939"/>
              <a:ext cx="1072588" cy="1026200"/>
              <a:chOff x="2228901" y="1365407"/>
              <a:chExt cx="1072588" cy="1026200"/>
            </a:xfrm>
          </p:grpSpPr>
          <p:sp>
            <p:nvSpPr>
              <p:cNvPr id="76" name="Oval 75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2345527" y="13654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3713048" y="4752287"/>
              <a:ext cx="1115042" cy="1026200"/>
              <a:chOff x="2228901" y="1365407"/>
              <a:chExt cx="1115042" cy="1026200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2345527" y="1365407"/>
                <a:ext cx="99841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D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endCxn id="76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6290040" y="3100203"/>
            <a:ext cx="2719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 5-variable PMF with dependencies represented by an </a:t>
            </a:r>
            <a:r>
              <a:rPr lang="en-US" b="1" dirty="0" smtClean="0">
                <a:latin typeface="Times New Roman"/>
                <a:cs typeface="Times New Roman"/>
              </a:rPr>
              <a:t>undirected graph 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dirty="0" smtClean="0">
                <a:latin typeface="Times New Roman"/>
                <a:cs typeface="Times New Roman"/>
              </a:rPr>
              <a:t>Markov Random Field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4681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7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Under MLE we find the       that maximizes     :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898901" y="280468"/>
            <a:ext cx="266700" cy="4355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r="92872"/>
          <a:stretch/>
        </p:blipFill>
        <p:spPr>
          <a:xfrm>
            <a:off x="6057901" y="267768"/>
            <a:ext cx="279400" cy="4355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8" y="965200"/>
            <a:ext cx="2353862" cy="519684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1071957" y="1855268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problem is we don’t know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when we start the calculation…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can solve the problem iteratively by re-computing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after each time we adjust     </a:t>
            </a:r>
            <a:r>
              <a:rPr lang="en-US" sz="2000" dirty="0" smtClean="0">
                <a:latin typeface="Times New Roman"/>
                <a:cs typeface="Times New Roman"/>
              </a:rPr>
              <a:t>in </a:t>
            </a:r>
            <a:r>
              <a:rPr lang="en-US" sz="2000" dirty="0" smtClean="0">
                <a:latin typeface="Times New Roman"/>
                <a:cs typeface="Times New Roman"/>
              </a:rPr>
              <a:t>the process of reaching 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441713" y="2553768"/>
            <a:ext cx="210708" cy="3440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108" y="2604569"/>
            <a:ext cx="748932" cy="218439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1070409" y="3187844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is prohibitive to re-compute for large networks, but we’ll use this method anyway.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need to be careful not to let let the networks get too big…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65557" y="4845163"/>
            <a:ext cx="8342601" cy="10733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Before we explore how to implement this maximization, lets explore </a:t>
            </a:r>
            <a:r>
              <a:rPr lang="en-US" sz="2200" b="1" dirty="0" smtClean="0">
                <a:latin typeface="Times New Roman"/>
                <a:cs typeface="Times New Roman"/>
              </a:rPr>
              <a:t>s</a:t>
            </a:r>
            <a:r>
              <a:rPr lang="en-US" sz="2200" dirty="0" smtClean="0">
                <a:latin typeface="Times New Roman"/>
                <a:cs typeface="Times New Roman"/>
              </a:rPr>
              <a:t> in a tad more detail and define what we’ll call a “feature” </a:t>
            </a:r>
            <a:r>
              <a:rPr lang="en-US" sz="2200" i="1" dirty="0" smtClean="0">
                <a:latin typeface="Symbol" charset="2"/>
                <a:cs typeface="Symbol" charset="2"/>
              </a:rPr>
              <a:t>f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450572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0" grpId="0"/>
      <p:bldP spid="1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502567" y="222169"/>
            <a:ext cx="7569200" cy="529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A note about the sufficient statistics </a:t>
            </a:r>
            <a:r>
              <a:rPr lang="en-US" sz="2400" b="1" dirty="0" smtClean="0">
                <a:latin typeface="Times New Roman"/>
                <a:cs typeface="Times New Roman"/>
              </a:rPr>
              <a:t>s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0472" y="761424"/>
            <a:ext cx="7569200" cy="18165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 </a:t>
            </a:r>
            <a:r>
              <a:rPr lang="en-US" sz="2200" i="1" dirty="0" smtClean="0">
                <a:latin typeface="Symbol" charset="2"/>
                <a:cs typeface="Symbol" charset="2"/>
              </a:rPr>
              <a:t>f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= </a:t>
            </a:r>
            <a:r>
              <a:rPr lang="en-US" sz="2200" i="1" dirty="0" smtClean="0">
                <a:latin typeface="Symbol" charset="2"/>
                <a:cs typeface="Symbol" charset="2"/>
              </a:rPr>
              <a:t>f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 </a:t>
            </a:r>
            <a:r>
              <a:rPr lang="en-US" sz="2200" dirty="0" smtClean="0">
                <a:latin typeface="Times New Roman"/>
                <a:cs typeface="Times New Roman"/>
              </a:rPr>
              <a:t>be the number of times parameter </a:t>
            </a:r>
            <a:r>
              <a:rPr lang="en-US" sz="2200" i="1" dirty="0" err="1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appears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</a:p>
          <a:p>
            <a:pPr lvl="1">
              <a:buFont typeface="Arial"/>
              <a:buChar char="•"/>
            </a:pPr>
            <a:r>
              <a:rPr lang="en-US" sz="2000" i="1" dirty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 are indicator variables: </a:t>
            </a:r>
            <a:r>
              <a:rPr lang="en-US" sz="2000" i="1" dirty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 = 1 if parameter </a:t>
            </a:r>
            <a:r>
              <a:rPr lang="en-US" sz="2000" i="1" dirty="0" err="1" smtClean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 appears in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and 0 otherwise.</a:t>
            </a:r>
          </a:p>
          <a:p>
            <a:pPr lvl="1">
              <a:buFont typeface="Arial"/>
              <a:buChar char="•"/>
            </a:pPr>
            <a:r>
              <a:rPr lang="en-US" sz="2000" i="1" dirty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is called a “</a:t>
            </a:r>
            <a:r>
              <a:rPr lang="en-US" sz="2000" b="1" dirty="0" smtClean="0">
                <a:latin typeface="Times New Roman"/>
                <a:cs typeface="Times New Roman"/>
              </a:rPr>
              <a:t>feature</a:t>
            </a:r>
            <a:r>
              <a:rPr lang="en-US" sz="2000" dirty="0" smtClean="0">
                <a:latin typeface="Times New Roman"/>
                <a:cs typeface="Times New Roman"/>
              </a:rPr>
              <a:t>” (just to be confusing…). It </a:t>
            </a:r>
            <a:r>
              <a:rPr lang="en-US" sz="2000" i="1" dirty="0" smtClean="0">
                <a:latin typeface="Times New Roman"/>
                <a:cs typeface="Times New Roman"/>
              </a:rPr>
              <a:t>is not</a:t>
            </a:r>
            <a:r>
              <a:rPr lang="en-US" sz="2000" dirty="0" smtClean="0">
                <a:latin typeface="Times New Roman"/>
                <a:cs typeface="Times New Roman"/>
              </a:rPr>
              <a:t> the feature function </a:t>
            </a:r>
            <a:r>
              <a:rPr lang="en-US" sz="2000" b="1" dirty="0" smtClean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(X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), but is related to it (see next slide).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10472" y="2577985"/>
            <a:ext cx="7569200" cy="529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consider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 for the triangle network: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188" y="3623446"/>
            <a:ext cx="4259072" cy="35492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46678" y="3597530"/>
            <a:ext cx="6534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with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3045742" y="4180564"/>
            <a:ext cx="2969483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 =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    = 1</a:t>
            </a:r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</a:t>
            </a:r>
            <a:r>
              <a:rPr lang="en-US" sz="2400" dirty="0" smtClean="0">
                <a:latin typeface="Times New Roman"/>
                <a:cs typeface="Times New Roman"/>
              </a:rPr>
              <a:t>   =0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</a:t>
            </a:r>
            <a:r>
              <a:rPr lang="en-US" sz="2400" dirty="0" smtClean="0">
                <a:latin typeface="Times New Roman"/>
                <a:cs typeface="Times New Roman"/>
              </a:rPr>
              <a:t>   =1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AB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</a:t>
            </a:r>
            <a:r>
              <a:rPr lang="en-US" sz="2400" dirty="0" smtClean="0">
                <a:latin typeface="Times New Roman"/>
                <a:cs typeface="Times New Roman"/>
              </a:rPr>
              <a:t>0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5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AC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</a:t>
            </a:r>
            <a:r>
              <a:rPr lang="en-US" sz="2400" dirty="0" smtClean="0">
                <a:latin typeface="Times New Roman"/>
                <a:cs typeface="Times New Roman"/>
              </a:rPr>
              <a:t>1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6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BC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</a:t>
            </a:r>
            <a:r>
              <a:rPr lang="en-US" sz="2400" dirty="0" smtClean="0">
                <a:latin typeface="Times New Roman"/>
                <a:cs typeface="Times New Roman"/>
              </a:rPr>
              <a:t>0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427" y="3165381"/>
            <a:ext cx="3254966" cy="31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59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9" grpId="0"/>
      <p:bldP spid="1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129" y="1987705"/>
            <a:ext cx="5533377" cy="8376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7937" y="1235828"/>
            <a:ext cx="3942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Thus for node parameters </a:t>
            </a:r>
            <a:r>
              <a:rPr lang="en-US" sz="2400" dirty="0" smtClean="0">
                <a:latin typeface="Symbol" charset="2"/>
                <a:cs typeface="Symbol" charset="2"/>
              </a:rPr>
              <a:t>t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7937" y="3254175"/>
            <a:ext cx="33778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For edge parameters </a:t>
            </a:r>
            <a:r>
              <a:rPr lang="en-US" sz="2400" dirty="0" smtClean="0">
                <a:latin typeface="Symbol" charset="2"/>
                <a:cs typeface="Symbol" charset="2"/>
              </a:rPr>
              <a:t>w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587" y="4204611"/>
            <a:ext cx="6982557" cy="824593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4237503" y="4859235"/>
            <a:ext cx="0" cy="3369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1840139" y="5196142"/>
            <a:ext cx="239736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840139" y="4859235"/>
            <a:ext cx="0" cy="3369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40140" y="5301412"/>
            <a:ext cx="23973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/>
                <a:cs typeface="Times New Roman"/>
              </a:rPr>
              <a:t>A little extra notation for edges to show what nodes are associated with parameter </a:t>
            </a:r>
            <a:r>
              <a:rPr lang="en-US" sz="1400" i="1" dirty="0" smtClean="0">
                <a:latin typeface="Times New Roman"/>
                <a:cs typeface="Times New Roman"/>
              </a:rPr>
              <a:t>k</a:t>
            </a:r>
            <a:r>
              <a:rPr lang="en-US" sz="1400" dirty="0" smtClean="0">
                <a:latin typeface="Times New Roman"/>
                <a:cs typeface="Times New Roman"/>
              </a:rPr>
              <a:t> </a:t>
            </a:r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84772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5803" y="199191"/>
            <a:ext cx="842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Using “features” we can express the probability of a configuration 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 equivalently as: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5803" y="5544543"/>
            <a:ext cx="8423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I don’t like the feature formulation as much because it hides a lot of structure. That said, it is more compact and more common in the literature.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80195" y="4541994"/>
            <a:ext cx="1972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feature formulation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41255" y="4541994"/>
            <a:ext cx="28007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feature function formulation</a:t>
            </a:r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805" y="1303250"/>
            <a:ext cx="6829449" cy="10947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11" y="3467008"/>
            <a:ext cx="8814327" cy="73343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7036" y="2840361"/>
            <a:ext cx="3338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Note the correspondence: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10" name="Right Brace 9"/>
          <p:cNvSpPr/>
          <p:nvPr/>
        </p:nvSpPr>
        <p:spPr>
          <a:xfrm rot="5400000">
            <a:off x="1592365" y="3493287"/>
            <a:ext cx="460419" cy="159214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/>
          <p:cNvSpPr/>
          <p:nvPr/>
        </p:nvSpPr>
        <p:spPr>
          <a:xfrm rot="5400000">
            <a:off x="5762875" y="1284815"/>
            <a:ext cx="437995" cy="603151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796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/>
      <p:bldP spid="7" grpId="0"/>
      <p:bldP spid="9" grpId="0"/>
      <p:bldP spid="10" grpId="0" animBg="1"/>
      <p:bldP spid="1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5803" y="199191"/>
            <a:ext cx="84231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Arranging a vector of of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400" dirty="0" err="1" smtClean="0">
                <a:latin typeface="Times New Roman"/>
                <a:cs typeface="Times New Roman"/>
              </a:rPr>
              <a:t>’s</a:t>
            </a:r>
            <a:r>
              <a:rPr lang="en-US" sz="2400" dirty="0" smtClean="0">
                <a:latin typeface="Times New Roman"/>
                <a:cs typeface="Times New Roman"/>
              </a:rPr>
              <a:t> in rows, one-row for each configuration 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, gives a “</a:t>
            </a:r>
            <a:r>
              <a:rPr lang="en-US" sz="2400" b="1" dirty="0" smtClean="0">
                <a:latin typeface="Times New Roman"/>
                <a:cs typeface="Times New Roman"/>
              </a:rPr>
              <a:t>model matrix</a:t>
            </a:r>
            <a:r>
              <a:rPr lang="en-US" sz="2400" dirty="0" smtClean="0">
                <a:latin typeface="Times New Roman"/>
                <a:cs typeface="Times New Roman"/>
              </a:rPr>
              <a:t>” for an MRF with </a:t>
            </a:r>
            <a:r>
              <a:rPr lang="en-US" sz="2400" i="1" dirty="0" smtClean="0">
                <a:latin typeface="Times New Roman"/>
                <a:cs typeface="Times New Roman"/>
              </a:rPr>
              <a:t>w</a:t>
            </a:r>
            <a:r>
              <a:rPr lang="en-US" sz="2400" dirty="0" smtClean="0">
                <a:latin typeface="Times New Roman"/>
                <a:cs typeface="Times New Roman"/>
              </a:rPr>
              <a:t> total parameters and </a:t>
            </a: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dirty="0" smtClean="0">
                <a:latin typeface="Times New Roman"/>
                <a:cs typeface="Times New Roman"/>
              </a:rPr>
              <a:t> realized configurations: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31" y="2443559"/>
            <a:ext cx="7702938" cy="2130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96040" y="2443559"/>
            <a:ext cx="509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endParaRPr lang="en-US" sz="2400" baseline="-25000" dirty="0"/>
          </a:p>
        </p:txBody>
      </p:sp>
      <p:sp>
        <p:nvSpPr>
          <p:cNvPr id="8" name="Rectangle 7"/>
          <p:cNvSpPr/>
          <p:nvPr/>
        </p:nvSpPr>
        <p:spPr>
          <a:xfrm>
            <a:off x="1605891" y="2932867"/>
            <a:ext cx="509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endParaRPr lang="en-US" sz="2400" baseline="-25000" dirty="0"/>
          </a:p>
        </p:txBody>
      </p:sp>
      <p:sp>
        <p:nvSpPr>
          <p:cNvPr id="9" name="Rectangle 8"/>
          <p:cNvSpPr/>
          <p:nvPr/>
        </p:nvSpPr>
        <p:spPr>
          <a:xfrm>
            <a:off x="1605891" y="4137961"/>
            <a:ext cx="5707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N</a:t>
            </a:r>
            <a:endParaRPr lang="en-US" sz="2400" i="1" baseline="-25000" dirty="0"/>
          </a:p>
        </p:txBody>
      </p:sp>
      <p:sp>
        <p:nvSpPr>
          <p:cNvPr id="10" name="Rectangle 9"/>
          <p:cNvSpPr/>
          <p:nvPr/>
        </p:nvSpPr>
        <p:spPr>
          <a:xfrm>
            <a:off x="2614272" y="1780084"/>
            <a:ext cx="5299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>
                <a:latin typeface="Symbol" charset="2"/>
                <a:cs typeface="Symbol" charset="2"/>
              </a:rPr>
              <a:t>q</a:t>
            </a:r>
            <a:r>
              <a:rPr lang="en-US" sz="2800" baseline="-25000" dirty="0" smtClean="0">
                <a:latin typeface="Times New Roman"/>
                <a:cs typeface="Times New Roman"/>
              </a:rPr>
              <a:t>1</a:t>
            </a:r>
            <a:endParaRPr lang="en-US" sz="2800" baseline="-25000" dirty="0"/>
          </a:p>
        </p:txBody>
      </p:sp>
      <p:sp>
        <p:nvSpPr>
          <p:cNvPr id="11" name="Rectangle 10"/>
          <p:cNvSpPr/>
          <p:nvPr/>
        </p:nvSpPr>
        <p:spPr>
          <a:xfrm>
            <a:off x="4451342" y="1789946"/>
            <a:ext cx="5299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>
                <a:latin typeface="Symbol" charset="2"/>
                <a:cs typeface="Symbol" charset="2"/>
              </a:rPr>
              <a:t>q</a:t>
            </a:r>
            <a:r>
              <a:rPr lang="en-US" sz="2800" baseline="-25000" dirty="0" smtClean="0">
                <a:latin typeface="Times New Roman"/>
                <a:cs typeface="Times New Roman"/>
              </a:rPr>
              <a:t>2</a:t>
            </a:r>
            <a:endParaRPr lang="en-US" sz="2800" baseline="-25000" dirty="0"/>
          </a:p>
        </p:txBody>
      </p:sp>
      <p:sp>
        <p:nvSpPr>
          <p:cNvPr id="12" name="Rectangle 11"/>
          <p:cNvSpPr/>
          <p:nvPr/>
        </p:nvSpPr>
        <p:spPr>
          <a:xfrm>
            <a:off x="7169624" y="1786850"/>
            <a:ext cx="5950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err="1" smtClean="0">
                <a:latin typeface="Symbol" charset="2"/>
                <a:cs typeface="Symbol" charset="2"/>
              </a:rPr>
              <a:t>q</a:t>
            </a:r>
            <a:r>
              <a:rPr lang="en-US" sz="2800" i="1" baseline="-25000" dirty="0" err="1" smtClean="0">
                <a:latin typeface="Times New Roman"/>
                <a:cs typeface="Times New Roman"/>
              </a:rPr>
              <a:t>w</a:t>
            </a:r>
            <a:endParaRPr lang="en-US" sz="2800" i="1" baseline="-25000" dirty="0"/>
          </a:p>
        </p:txBody>
      </p:sp>
      <p:sp>
        <p:nvSpPr>
          <p:cNvPr id="13" name="TextBox 12"/>
          <p:cNvSpPr txBox="1"/>
          <p:nvPr/>
        </p:nvSpPr>
        <p:spPr>
          <a:xfrm>
            <a:off x="220299" y="5236742"/>
            <a:ext cx="8731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Summing down the columns of </a:t>
            </a:r>
            <a:r>
              <a:rPr lang="en-US" sz="2400" b="1" dirty="0" smtClean="0">
                <a:latin typeface="Times New Roman"/>
                <a:cs typeface="Times New Roman"/>
              </a:rPr>
              <a:t>M</a:t>
            </a:r>
            <a:r>
              <a:rPr lang="en-US" sz="2400" dirty="0" smtClean="0">
                <a:latin typeface="Times New Roman"/>
                <a:cs typeface="Times New Roman"/>
              </a:rPr>
              <a:t> gives the sufficient statistics </a:t>
            </a:r>
            <a:r>
              <a:rPr lang="en-US" sz="2400" b="1" dirty="0" smtClean="0">
                <a:latin typeface="Times New Roman"/>
                <a:cs typeface="Times New Roman"/>
              </a:rPr>
              <a:t>s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802" y="5840945"/>
            <a:ext cx="2055037" cy="8843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4750" y="1869956"/>
            <a:ext cx="800100" cy="5080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409137" y="3565171"/>
            <a:ext cx="8001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60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917601"/>
            <a:ext cx="9144000" cy="3231653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First set up a Slayer field with known potentials with which to generate a sample of X:</a:t>
            </a: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~A:B+A:C+A:D+A:E+B:C+B:D+B:E+C:D+D:E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slay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=1000, seed=1)</a:t>
            </a:r>
          </a:p>
          <a:p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 sample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of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X for which we will fit a model and obtain a theta: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slay$samples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known.model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slay$model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448" y="82590"/>
            <a:ext cx="8260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a. Check the equivalence for a Slayer </a:t>
            </a:r>
            <a:r>
              <a:rPr lang="en-US" sz="2200" dirty="0" smtClean="0">
                <a:latin typeface="Times New Roman"/>
                <a:cs typeface="Times New Roman"/>
              </a:rPr>
              <a:t>field: </a:t>
            </a:r>
            <a:r>
              <a:rPr lang="en-US" sz="2200" dirty="0" smtClean="0">
                <a:latin typeface="Times New Roman"/>
                <a:cs typeface="Times New Roman"/>
              </a:rPr>
              <a:t>Show for each possible outcome for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(i.e. all possible configurations) the energies computed are the same:</a:t>
            </a:r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54" y="1605201"/>
            <a:ext cx="8161378" cy="745575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1296365" y="2579812"/>
            <a:ext cx="793692" cy="0"/>
          </a:xfrm>
          <a:prstGeom prst="line">
            <a:avLst/>
          </a:prstGeom>
          <a:ln>
            <a:solidFill>
              <a:srgbClr val="00F4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16517" y="2354902"/>
            <a:ext cx="46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v</a:t>
            </a:r>
            <a:r>
              <a:rPr lang="en-US" dirty="0" smtClean="0">
                <a:latin typeface="Times New Roman"/>
                <a:cs typeface="Times New Roman"/>
              </a:rPr>
              <a:t>s.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576962" y="2593042"/>
            <a:ext cx="602137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778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18383" y="231933"/>
            <a:ext cx="6279634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Fit an MRF to the sample with the intention of obtaining a theta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Use the standard parameterization: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fit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fit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make.features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fit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14)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One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param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per node: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for(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in 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[i,1,1]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parameterization: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Check edge order first!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[[1]][1,1,1] &lt;- 6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[[1]][2,2,1] &lt;- 6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[[2]][1,1,1] &lt;- 7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[[2]][2,2,1] &lt;- 7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[[3]][1,1,1] &lt;- 8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[[3]][2,2,1] &lt;- 8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[[4]][1,1,1] &lt;- 9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[[4]][2,2,1] &lt;- 9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[[5]][1,1,1] &lt;- 10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[[5]][2,2,1] &lt;- 10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[[6]][1,1,1] &lt;- 11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[[6]][2,2,1] &lt;- 11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[[7]][1,1,1] &lt;- 12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[[7]][2,2,1] &lt;- 12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[[8]][1,1,1] &lt;- 13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[[8]][2,2,1] &lt;- 13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[[9]][1,1,1] &lt;- 14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[[9]][2,2,1] &lt;- 14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edge.par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819353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895" y="377459"/>
            <a:ext cx="8588334" cy="581697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Fit model to samples from the known model and obtain an estimate for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theta: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train.mrf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mrf.exact.nll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infer.method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infer.exact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fit$par.stat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theta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fit$par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t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heta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Shift potentials to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match the order in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node.par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and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edge.par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: 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train.mrf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() probably re-centered them. We need to do this to check the two ways of 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computing the energies. 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shift.pots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All </a:t>
            </a:r>
            <a:r>
              <a:rPr lang="en-US" sz="1200" dirty="0">
                <a:solidFill>
                  <a:srgbClr val="FF0000"/>
                </a:solidFill>
                <a:latin typeface="Courier"/>
                <a:cs typeface="Courier"/>
              </a:rPr>
              <a:t>configuration </a:t>
            </a:r>
            <a:r>
              <a:rPr lang="en-US" sz="1200" dirty="0" smtClean="0">
                <a:solidFill>
                  <a:srgbClr val="FF0000"/>
                </a:solidFill>
                <a:latin typeface="Courier"/>
                <a:cs typeface="Courier"/>
              </a:rPr>
              <a:t>energies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computed the usual way </a:t>
            </a:r>
            <a:r>
              <a:rPr lang="en-US" sz="1200" dirty="0" smtClean="0">
                <a:solidFill>
                  <a:srgbClr val="FF0000"/>
                </a:solidFill>
                <a:latin typeface="Courier"/>
                <a:cs typeface="Courier"/>
              </a:rPr>
              <a:t>with feature functions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fit.params.info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function(xx){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           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fit.params.info$node.energies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           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fit.params.info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$edge.energies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           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})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2119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895" y="86399"/>
            <a:ext cx="8403638" cy="212365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Compare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00F4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00F400"/>
                </a:solidFill>
                <a:latin typeface="Courier"/>
                <a:cs typeface="Courier"/>
              </a:rPr>
              <a:t> 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with 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00F400"/>
                </a:solidFill>
                <a:latin typeface="Courier"/>
                <a:cs typeface="Courier"/>
              </a:rPr>
              <a:t>computed as theta \dot phi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First compute the “features” (phi) for all each possible configuration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compute.model.matrix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Now get the energy of each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with the dot-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porduct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formula: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function(xx){w%*%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Check: All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energies with </a:t>
            </a:r>
            <a:r>
              <a:rPr lang="en-US" sz="1200" dirty="0" smtClean="0">
                <a:solidFill>
                  <a:srgbClr val="FF0000"/>
                </a:solidFill>
                <a:latin typeface="Courier"/>
                <a:cs typeface="Courier"/>
              </a:rPr>
              <a:t>feature functions</a:t>
            </a:r>
            <a:endParaRPr lang="en-US" sz="1200" dirty="0">
              <a:solidFill>
                <a:srgbClr val="FF00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Check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with </a:t>
            </a:r>
            <a:r>
              <a:rPr lang="en-US" sz="1200" dirty="0" smtClean="0">
                <a:solidFill>
                  <a:srgbClr val="0CFF00"/>
                </a:solidFill>
                <a:latin typeface="Courier"/>
                <a:cs typeface="Courier"/>
              </a:rPr>
              <a:t>features</a:t>
            </a:r>
            <a:endParaRPr lang="en-US" sz="1200" dirty="0">
              <a:solidFill>
                <a:srgbClr val="0C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Check: Differences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bind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config.energies-alt.config.energies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13921"/>
          <a:stretch/>
        </p:blipFill>
        <p:spPr>
          <a:xfrm>
            <a:off x="2257659" y="2224914"/>
            <a:ext cx="4771571" cy="460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573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5803" y="199191"/>
            <a:ext cx="84231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If all possible configurations are contained in </a:t>
            </a:r>
            <a:r>
              <a:rPr lang="en-US" sz="2400" b="1" dirty="0" smtClean="0">
                <a:latin typeface="Times New Roman"/>
                <a:cs typeface="Times New Roman"/>
              </a:rPr>
              <a:t>M</a:t>
            </a:r>
            <a:r>
              <a:rPr lang="en-US" sz="2400" dirty="0" smtClean="0">
                <a:latin typeface="Times New Roman"/>
                <a:cs typeface="Times New Roman"/>
              </a:rPr>
              <a:t> then dividing each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by the number of rows in </a:t>
            </a:r>
            <a:r>
              <a:rPr lang="en-US" sz="2400" b="1" dirty="0" smtClean="0">
                <a:latin typeface="Times New Roman"/>
                <a:cs typeface="Times New Roman"/>
              </a:rPr>
              <a:t>M</a:t>
            </a:r>
            <a:r>
              <a:rPr lang="en-US" sz="2400" dirty="0" smtClean="0">
                <a:latin typeface="Times New Roman"/>
                <a:cs typeface="Times New Roman"/>
              </a:rPr>
              <a:t> gives the </a:t>
            </a:r>
            <a:r>
              <a:rPr lang="en-US" sz="2400" b="1" i="1" u="sng" dirty="0" smtClean="0">
                <a:latin typeface="Times New Roman"/>
                <a:cs typeface="Times New Roman"/>
              </a:rPr>
              <a:t>expected number </a:t>
            </a:r>
            <a:r>
              <a:rPr lang="en-US" sz="2400" dirty="0" smtClean="0">
                <a:latin typeface="Times New Roman"/>
                <a:cs typeface="Times New Roman"/>
              </a:rPr>
              <a:t>of  “</a:t>
            </a:r>
            <a:r>
              <a:rPr lang="en-US" sz="2400" b="1" dirty="0" smtClean="0">
                <a:latin typeface="Times New Roman"/>
                <a:cs typeface="Times New Roman"/>
              </a:rPr>
              <a:t>features</a:t>
            </a:r>
            <a:r>
              <a:rPr lang="en-US" sz="2400" dirty="0" smtClean="0">
                <a:latin typeface="Times New Roman"/>
                <a:cs typeface="Times New Roman"/>
              </a:rPr>
              <a:t>” (remember </a:t>
            </a:r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dirty="0" smtClean="0">
                <a:latin typeface="Times New Roman"/>
                <a:cs typeface="Times New Roman"/>
              </a:rPr>
              <a:t> is </a:t>
            </a:r>
            <a:r>
              <a:rPr lang="en-US" sz="2400" i="1" dirty="0" smtClean="0">
                <a:latin typeface="Times New Roman"/>
                <a:cs typeface="Times New Roman"/>
              </a:rPr>
              <a:t>not</a:t>
            </a:r>
            <a:r>
              <a:rPr lang="en-US" sz="2400" dirty="0" smtClean="0">
                <a:latin typeface="Times New Roman"/>
                <a:cs typeface="Times New Roman"/>
              </a:rPr>
              <a:t> feature functions </a:t>
            </a:r>
            <a:r>
              <a:rPr lang="en-US" sz="2400" b="1" dirty="0" smtClean="0">
                <a:latin typeface="Times New Roman"/>
                <a:cs typeface="Times New Roman"/>
              </a:rPr>
              <a:t>f</a:t>
            </a:r>
            <a:r>
              <a:rPr lang="en-US" sz="2400" dirty="0" smtClean="0">
                <a:latin typeface="Times New Roman"/>
                <a:cs typeface="Times New Roman"/>
              </a:rPr>
              <a:t>()):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972" y="1529081"/>
            <a:ext cx="1066800" cy="4699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02299" y="2098426"/>
            <a:ext cx="4858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v</a:t>
            </a:r>
            <a:r>
              <a:rPr lang="en-US" sz="2400" dirty="0" smtClean="0">
                <a:latin typeface="Times New Roman"/>
                <a:cs typeface="Times New Roman"/>
              </a:rPr>
              <a:t>ector of expected number of features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020637" y="2774729"/>
            <a:ext cx="51477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models, the elements are: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07676" y="3613900"/>
            <a:ext cx="77394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Potts-like models, the elements are: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097" y="2750740"/>
            <a:ext cx="2494195" cy="607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937" y="3567091"/>
            <a:ext cx="2616941" cy="61247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14707" y="4572788"/>
            <a:ext cx="84231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If we have values for all </a:t>
            </a:r>
            <a:r>
              <a:rPr lang="en-US" sz="2200" i="1" dirty="0" smtClean="0">
                <a:latin typeface="Symbol" charset="2"/>
                <a:cs typeface="Symbol" charset="2"/>
              </a:rPr>
              <a:t>q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can get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we can also use: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0551" y="5345686"/>
            <a:ext cx="6116518" cy="7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323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096" y="585247"/>
            <a:ext cx="8800819" cy="1172141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Parameterize this distribution using unary potentials for each node and pair-wise potentials between each pair of connected nodes 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500338" y="1571434"/>
            <a:ext cx="8415943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example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 this amounts to replacing the undirected graph with a </a:t>
            </a:r>
            <a:r>
              <a:rPr lang="en-US" sz="2200" b="1" dirty="0" smtClean="0">
                <a:latin typeface="Times New Roman"/>
                <a:cs typeface="Times New Roman"/>
              </a:rPr>
              <a:t>factor graph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2030243" y="2225188"/>
            <a:ext cx="1015481" cy="1026200"/>
            <a:chOff x="2228901" y="1365407"/>
            <a:chExt cx="1015481" cy="1026200"/>
          </a:xfrm>
        </p:grpSpPr>
        <p:sp>
          <p:nvSpPr>
            <p:cNvPr id="82" name="Oval 81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2345527" y="1365407"/>
              <a:ext cx="89885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75298" y="2214651"/>
            <a:ext cx="1029382" cy="1026200"/>
            <a:chOff x="2228901" y="1365407"/>
            <a:chExt cx="1029382" cy="1026200"/>
          </a:xfrm>
        </p:grpSpPr>
        <p:sp>
          <p:nvSpPr>
            <p:cNvPr id="80" name="Oval 79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53" name="Straight Arrow Connector 52"/>
          <p:cNvCxnSpPr>
            <a:stCxn id="32" idx="3"/>
            <a:endCxn id="78" idx="2"/>
          </p:cNvCxnSpPr>
          <p:nvPr/>
        </p:nvCxnSpPr>
        <p:spPr>
          <a:xfrm>
            <a:off x="790285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1443980" y="4470804"/>
            <a:ext cx="1029382" cy="1026200"/>
            <a:chOff x="2228901" y="1365407"/>
            <a:chExt cx="1029382" cy="1026200"/>
          </a:xfrm>
        </p:grpSpPr>
        <p:sp>
          <p:nvSpPr>
            <p:cNvPr id="78" name="Oval 77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E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407181" y="4460267"/>
            <a:ext cx="1072588" cy="1026200"/>
            <a:chOff x="2228901" y="1365407"/>
            <a:chExt cx="1072588" cy="1026200"/>
          </a:xfrm>
        </p:grpSpPr>
        <p:sp>
          <p:nvSpPr>
            <p:cNvPr id="76" name="Oval 75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345527" y="13654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861135" y="5806411"/>
            <a:ext cx="1115042" cy="1026200"/>
            <a:chOff x="2228901" y="1365407"/>
            <a:chExt cx="1115042" cy="1026200"/>
          </a:xfrm>
        </p:grpSpPr>
        <p:sp>
          <p:nvSpPr>
            <p:cNvPr id="74" name="Oval 73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345527" y="1365407"/>
              <a:ext cx="99841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D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2" name="Rectangle 1"/>
          <p:cNvSpPr>
            <a:spLocks/>
          </p:cNvSpPr>
          <p:nvPr/>
        </p:nvSpPr>
        <p:spPr>
          <a:xfrm>
            <a:off x="7987457" y="47819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>
            <a:spLocks/>
          </p:cNvSpPr>
          <p:nvPr/>
        </p:nvSpPr>
        <p:spPr>
          <a:xfrm>
            <a:off x="7344805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>
            <a:spLocks/>
          </p:cNvSpPr>
          <p:nvPr/>
        </p:nvSpPr>
        <p:spPr>
          <a:xfrm flipV="1">
            <a:off x="287365" y="478553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>
            <a:spLocks/>
          </p:cNvSpPr>
          <p:nvPr/>
        </p:nvSpPr>
        <p:spPr>
          <a:xfrm flipV="1">
            <a:off x="859554" y="25253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>
            <a:spLocks/>
          </p:cNvSpPr>
          <p:nvPr/>
        </p:nvSpPr>
        <p:spPr>
          <a:xfrm>
            <a:off x="5416430" y="6320449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36204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68969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321581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752666" y="6556830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>
            <a:spLocks/>
          </p:cNvSpPr>
          <p:nvPr/>
        </p:nvSpPr>
        <p:spPr>
          <a:xfrm>
            <a:off x="4067564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2955918" y="2797160"/>
            <a:ext cx="1104354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80" idx="2"/>
          </p:cNvCxnSpPr>
          <p:nvPr/>
        </p:nvCxnSpPr>
        <p:spPr>
          <a:xfrm>
            <a:off x="4580018" y="2777791"/>
            <a:ext cx="1195280" cy="586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17439650">
            <a:off x="1493940" y="3664222"/>
            <a:ext cx="1396360" cy="502920"/>
            <a:chOff x="6588912" y="5656244"/>
            <a:chExt cx="1396360" cy="502920"/>
          </a:xfrm>
        </p:grpSpPr>
        <p:sp>
          <p:nvSpPr>
            <p:cNvPr id="52" name="Rectangle 5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4160350" flipH="1">
            <a:off x="5876943" y="3651793"/>
            <a:ext cx="1396360" cy="502920"/>
            <a:chOff x="6588912" y="5656244"/>
            <a:chExt cx="1396360" cy="502920"/>
          </a:xfrm>
        </p:grpSpPr>
        <p:sp>
          <p:nvSpPr>
            <p:cNvPr id="62" name="Rectangle 6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 rot="2504980" flipV="1">
            <a:off x="2094296" y="5597311"/>
            <a:ext cx="2037168" cy="502920"/>
            <a:chOff x="6332134" y="5656244"/>
            <a:chExt cx="2037168" cy="502920"/>
          </a:xfrm>
        </p:grpSpPr>
        <p:sp>
          <p:nvSpPr>
            <p:cNvPr id="68" name="Rectangle 67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6332134" y="5896590"/>
              <a:ext cx="692866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 rot="19095020" flipH="1" flipV="1">
            <a:off x="4480732" y="5528849"/>
            <a:ext cx="2201755" cy="502920"/>
            <a:chOff x="6167547" y="5656244"/>
            <a:chExt cx="2201755" cy="502920"/>
          </a:xfrm>
        </p:grpSpPr>
        <p:sp>
          <p:nvSpPr>
            <p:cNvPr id="86" name="Rectangle 85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6167547" y="5896590"/>
              <a:ext cx="85745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/>
          <p:cNvGrpSpPr/>
          <p:nvPr/>
        </p:nvGrpSpPr>
        <p:grpSpPr>
          <a:xfrm rot="19395794" flipH="1" flipV="1">
            <a:off x="2190505" y="3199626"/>
            <a:ext cx="3755137" cy="1362691"/>
            <a:chOff x="6236938" y="5496616"/>
            <a:chExt cx="3755137" cy="1362691"/>
          </a:xfrm>
        </p:grpSpPr>
        <p:cxnSp>
          <p:nvCxnSpPr>
            <p:cNvPr id="91" name="Straight Arrow Connector 90"/>
            <p:cNvCxnSpPr/>
            <p:nvPr/>
          </p:nvCxnSpPr>
          <p:spPr>
            <a:xfrm rot="2204206" flipV="1">
              <a:off x="6236938" y="5701218"/>
              <a:ext cx="742866" cy="43864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cxnSpLocks/>
            </p:cNvCxnSpPr>
            <p:nvPr/>
          </p:nvCxnSpPr>
          <p:spPr>
            <a:xfrm rot="2204206" flipV="1">
              <a:off x="7798280" y="5496616"/>
              <a:ext cx="2193795" cy="1362691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 rot="2204206" flipV="1">
            <a:off x="2752121" y="3220508"/>
            <a:ext cx="3808715" cy="1346002"/>
            <a:chOff x="6227208" y="5525977"/>
            <a:chExt cx="3808715" cy="1346002"/>
          </a:xfrm>
        </p:grpSpPr>
        <p:sp>
          <p:nvSpPr>
            <p:cNvPr id="94" name="Rectangle 93"/>
            <p:cNvSpPr>
              <a:spLocks/>
            </p:cNvSpPr>
            <p:nvPr/>
          </p:nvSpPr>
          <p:spPr>
            <a:xfrm rot="18404206">
              <a:off x="6986406" y="587070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Arrow Connector 94"/>
            <p:cNvCxnSpPr>
              <a:endCxn id="105" idx="1"/>
            </p:cNvCxnSpPr>
            <p:nvPr/>
          </p:nvCxnSpPr>
          <p:spPr>
            <a:xfrm rot="2204206" flipV="1">
              <a:off x="6227208" y="5709375"/>
              <a:ext cx="732412" cy="44877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cxnSpLocks/>
              <a:endCxn id="76" idx="2"/>
            </p:cNvCxnSpPr>
            <p:nvPr/>
          </p:nvCxnSpPr>
          <p:spPr>
            <a:xfrm rot="2204206" flipV="1">
              <a:off x="7774530" y="5525977"/>
              <a:ext cx="2261393" cy="134600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Rectangle 97"/>
          <p:cNvSpPr>
            <a:spLocks/>
          </p:cNvSpPr>
          <p:nvPr/>
        </p:nvSpPr>
        <p:spPr>
          <a:xfrm rot="5400000" flipV="1">
            <a:off x="4539347" y="318034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2713133" y="3169053"/>
            <a:ext cx="1380089" cy="2806088"/>
            <a:chOff x="2713133" y="3169053"/>
            <a:chExt cx="1380089" cy="2806088"/>
          </a:xfrm>
        </p:grpSpPr>
        <p:sp>
          <p:nvSpPr>
            <p:cNvPr id="99" name="Rectangle 98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713133" y="3169053"/>
              <a:ext cx="710094" cy="152066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 flipH="1">
            <a:off x="4584931" y="3169053"/>
            <a:ext cx="1380089" cy="2834318"/>
            <a:chOff x="2713133" y="3140823"/>
            <a:chExt cx="1380089" cy="2834318"/>
          </a:xfrm>
        </p:grpSpPr>
        <p:sp>
          <p:nvSpPr>
            <p:cNvPr id="102" name="Rectangle 101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2713133" y="3140823"/>
              <a:ext cx="710094" cy="15488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4055984" y="2585371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631388" y="3225743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519109" y="3211902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63682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856365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314616" y="3683265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930578" y="3696093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2776469" y="5618728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5293413" y="5598780"/>
            <a:ext cx="615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85212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10070" y="4824838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7367510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012954" y="4845229"/>
            <a:ext cx="50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426916" y="6388602"/>
            <a:ext cx="51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57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" grpId="0" animBg="1"/>
      <p:bldP spid="31" grpId="0" animBg="1"/>
      <p:bldP spid="32" grpId="0" animBg="1"/>
      <p:bldP spid="33" grpId="0" animBg="1"/>
      <p:bldP spid="34" grpId="0" animBg="1"/>
      <p:bldP spid="43" grpId="0" animBg="1"/>
      <p:bldP spid="98" grpId="0" animBg="1"/>
      <p:bldP spid="37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175" y="1337985"/>
            <a:ext cx="5179154" cy="533992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  <a:latin typeface="Courier"/>
                <a:cs typeface="Courier"/>
              </a:rPr>
              <a:t>library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(CRF)</a:t>
            </a:r>
          </a:p>
          <a:p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gRbase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Put together MRF model: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~A:B + B:C + C:A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    &lt;- 2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make.crf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make.features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make.par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6)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[1,1,1]      &lt;- 1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tauA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[2,1,1]      &lt;- 2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tauB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[3,1,1]      &lt;- 3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tauC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Check edge order first!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[[1]][1,1,1] &lt;- 4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omegaAB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[[1]][2,2,1] &lt;- 4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[[2]][1,1,1] &lt;- 5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omegaAC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[[2]][2,2,1] &lt;- 5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[[3]][1,1,1] &lt;- 6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omegaBC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[[3]][2,2,1] &lt;- 6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</a:t>
            </a:r>
            <a:r>
              <a:rPr lang="en-US" sz="1100" dirty="0" err="1" smtClean="0">
                <a:solidFill>
                  <a:schemeClr val="bg1"/>
                </a:solidFill>
                <a:latin typeface="Courier"/>
                <a:cs typeface="Courier"/>
              </a:rPr>
              <a:t>edge.par</a:t>
            </a:r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603829" y="1668368"/>
            <a:ext cx="3391688" cy="2643426"/>
            <a:chOff x="5628536" y="528068"/>
            <a:chExt cx="3391688" cy="2643426"/>
          </a:xfrm>
        </p:grpSpPr>
        <p:grpSp>
          <p:nvGrpSpPr>
            <p:cNvPr id="5" name="Group 4"/>
            <p:cNvGrpSpPr/>
            <p:nvPr/>
          </p:nvGrpSpPr>
          <p:grpSpPr>
            <a:xfrm>
              <a:off x="6887899" y="528068"/>
              <a:ext cx="1029382" cy="1026200"/>
              <a:chOff x="2902001" y="1543207"/>
              <a:chExt cx="1029382" cy="1026200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2902001" y="16550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018627" y="15432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8011136" y="2155831"/>
              <a:ext cx="1009088" cy="1015663"/>
              <a:chOff x="2101901" y="3092607"/>
              <a:chExt cx="1009088" cy="1015663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2101901" y="31790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2155027" y="30926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5628536" y="2132796"/>
              <a:ext cx="1029382" cy="1026200"/>
              <a:chOff x="2228901" y="1428907"/>
              <a:chExt cx="1029382" cy="1026200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2228901" y="15407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2345527" y="14289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4" name="Straight Connector 13"/>
            <p:cNvCxnSpPr>
              <a:endCxn id="9" idx="2"/>
            </p:cNvCxnSpPr>
            <p:nvPr/>
          </p:nvCxnSpPr>
          <p:spPr>
            <a:xfrm flipV="1">
              <a:off x="6542936" y="2699431"/>
              <a:ext cx="14682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cxnSpLocks noChangeAspect="1"/>
            </p:cNvCxnSpPr>
            <p:nvPr/>
          </p:nvCxnSpPr>
          <p:spPr>
            <a:xfrm flipH="1" flipV="1">
              <a:off x="7776899" y="1269816"/>
              <a:ext cx="692856" cy="9605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cxnSpLocks noChangeAspect="1"/>
            </p:cNvCxnSpPr>
            <p:nvPr/>
          </p:nvCxnSpPr>
          <p:spPr>
            <a:xfrm flipV="1">
              <a:off x="6234608" y="1296740"/>
              <a:ext cx="692856" cy="9605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/>
        </p:nvSpPr>
        <p:spPr>
          <a:xfrm>
            <a:off x="359448" y="82590"/>
            <a:ext cx="826025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a. Compute the expected number of features for the triangle model within the standard parameterization.</a:t>
            </a:r>
            <a:endParaRPr lang="en-US" sz="22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655" y="1348657"/>
            <a:ext cx="2612051" cy="20203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4820" y="1962475"/>
            <a:ext cx="652546" cy="34407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890" y="2393024"/>
            <a:ext cx="1119529" cy="30154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4580" y="4006911"/>
            <a:ext cx="1138930" cy="30488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5757" y="2948617"/>
            <a:ext cx="1045467" cy="28335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9408" y="2985124"/>
            <a:ext cx="632739" cy="33980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4569" y="3091155"/>
            <a:ext cx="611661" cy="32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077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6732" y="641570"/>
            <a:ext cx="7818767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Compute sufficient statistics for all configurations: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mrf.stat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, instances =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as.matrix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Compute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expexted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 number of features: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num.nodes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&lt;- length(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E.phi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   &lt;- s/2^num.nodes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E.phi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499" y="3758684"/>
            <a:ext cx="2667000" cy="30734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561472" y="6478980"/>
            <a:ext cx="1221822" cy="2462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8572" y="6255281"/>
            <a:ext cx="1066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533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8203" y="390465"/>
            <a:ext cx="842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If we have a </a:t>
            </a:r>
            <a:r>
              <a:rPr lang="en-US" sz="2400" i="1" u="sng" dirty="0" smtClean="0">
                <a:latin typeface="Times New Roman"/>
                <a:cs typeface="Times New Roman"/>
              </a:rPr>
              <a:t>sample</a:t>
            </a:r>
            <a:r>
              <a:rPr lang="en-US" sz="2400" dirty="0" smtClean="0">
                <a:latin typeface="Times New Roman"/>
                <a:cs typeface="Times New Roman"/>
              </a:rPr>
              <a:t> of </a:t>
            </a: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dirty="0" smtClean="0">
                <a:latin typeface="Times New Roman"/>
                <a:cs typeface="Times New Roman"/>
              </a:rPr>
              <a:t> configurations, doing the same thing gives </a:t>
            </a:r>
            <a:r>
              <a:rPr lang="en-US" sz="2400" dirty="0" smtClean="0">
                <a:latin typeface="Times New Roman"/>
                <a:cs typeface="Times New Roman"/>
              </a:rPr>
              <a:t>the </a:t>
            </a:r>
            <a:r>
              <a:rPr lang="en-US" sz="2400" i="1" u="sng" dirty="0" smtClean="0">
                <a:latin typeface="Times New Roman"/>
                <a:cs typeface="Times New Roman"/>
              </a:rPr>
              <a:t>average number</a:t>
            </a:r>
            <a:r>
              <a:rPr lang="en-US" sz="2400" dirty="0" smtClean="0">
                <a:latin typeface="Times New Roman"/>
                <a:cs typeface="Times New Roman"/>
              </a:rPr>
              <a:t> of </a:t>
            </a:r>
            <a:r>
              <a:rPr lang="en-US" sz="2400" dirty="0" smtClean="0">
                <a:latin typeface="Times New Roman"/>
                <a:cs typeface="Times New Roman"/>
              </a:rPr>
              <a:t>features:</a:t>
            </a:r>
            <a:endParaRPr lang="en-US" sz="2400" dirty="0" smtClean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61402"/>
            <a:ext cx="1066800" cy="55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7380" y="2243454"/>
            <a:ext cx="67545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>
                <a:latin typeface="Times New Roman"/>
                <a:cs typeface="Times New Roman"/>
              </a:rPr>
              <a:t> </a:t>
            </a:r>
            <a:r>
              <a:rPr lang="en-US" sz="2200" dirty="0" smtClean="0">
                <a:latin typeface="Times New Roman"/>
                <a:cs typeface="Times New Roman"/>
              </a:rPr>
              <a:t>and Potts-</a:t>
            </a:r>
            <a:r>
              <a:rPr lang="en-US" sz="2200" dirty="0" smtClean="0">
                <a:latin typeface="Times New Roman"/>
                <a:cs typeface="Times New Roman"/>
              </a:rPr>
              <a:t>like </a:t>
            </a:r>
            <a:r>
              <a:rPr lang="en-US" sz="2200" dirty="0" smtClean="0">
                <a:latin typeface="Times New Roman"/>
                <a:cs typeface="Times New Roman"/>
              </a:rPr>
              <a:t>models, the elements are: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286" y="2882443"/>
            <a:ext cx="1812669" cy="63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71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1047" y="1437317"/>
            <a:ext cx="7110765" cy="397031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# Continuing from a:</a:t>
            </a:r>
          </a:p>
          <a:p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Sample of </a:t>
            </a:r>
            <a:r>
              <a:rPr lang="en-US" dirty="0" err="1" smtClean="0">
                <a:solidFill>
                  <a:srgbClr val="FFFF00"/>
                </a:solidFill>
                <a:latin typeface="Courier"/>
                <a:cs typeface="Courier"/>
              </a:rPr>
              <a:t>Xs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set.seed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N &lt;- 5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sample.exact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size = N)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Sufficient statistics from the sample: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s.emp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mrf.stat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instances =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s.emp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E.hat.phi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s.emp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/N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E.hat.phi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448" y="82590"/>
            <a:ext cx="826025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b. Say we get a sample of size 5 (5 realizations of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). Compute the average number of features (</a:t>
            </a:r>
            <a:r>
              <a:rPr lang="en-US" sz="2200" i="1" dirty="0" smtClean="0">
                <a:latin typeface="Times New Roman"/>
                <a:cs typeface="Times New Roman"/>
              </a:rPr>
              <a:t>i.e.</a:t>
            </a:r>
            <a:r>
              <a:rPr lang="en-US" sz="2200" dirty="0" smtClean="0">
                <a:latin typeface="Times New Roman"/>
                <a:cs typeface="Times New Roman"/>
              </a:rPr>
              <a:t> the empirical estimate for           )</a:t>
            </a:r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745" y="897456"/>
            <a:ext cx="617684" cy="2720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357" y="4418568"/>
            <a:ext cx="2628900" cy="2387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993" y="5831898"/>
            <a:ext cx="1066800" cy="5588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4405629" y="6167989"/>
            <a:ext cx="1399880" cy="5183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902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59448" y="82590"/>
            <a:ext cx="8260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. Lets say we get a sample of size 100 (100 realizations of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and estimate the parameters for the model:    . Compute the expected number of features under this estimate:            .</a:t>
            </a:r>
            <a:endParaRPr lang="en-US" sz="2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378" y="847669"/>
            <a:ext cx="142019" cy="2616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746" y="1220748"/>
            <a:ext cx="727229" cy="31270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90835" y="1762596"/>
            <a:ext cx="11849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First, note: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23313" y="319828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and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957348" y="3569906"/>
            <a:ext cx="715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Times New Roman"/>
                <a:cs typeface="Times New Roman"/>
              </a:rPr>
              <a:t>-or-</a:t>
            </a:r>
            <a:endParaRPr lang="en-US" sz="2800" dirty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9462" y="2313340"/>
            <a:ext cx="5641631" cy="7269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3526" y="3694498"/>
            <a:ext cx="1658983" cy="34891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1463" y="4256444"/>
            <a:ext cx="6368632" cy="74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708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15334" y="140766"/>
            <a:ext cx="8272606" cy="6555641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bg1"/>
                </a:solidFill>
                <a:latin typeface="Courier"/>
                <a:cs typeface="Courier"/>
              </a:rPr>
              <a:t>library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 smtClean="0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0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Put together known MRF model and get a sample from it: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~A:B + B:C + C:A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Make up some potentials and get a sample of size 100: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num.samps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  &lt;- 100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   &lt;- 2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tri.modl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  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num.samps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seed=1)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     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tri.modl$samples</a:t>
            </a:r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known.model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tri.modl$model</a:t>
            </a:r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mrf.sample.plot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Using the sample, fit a model in the standard parameterization to obtain a theta: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fit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make.crf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fit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make.features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(fit)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# Node parameter index matrix (empty)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# Edge parameter index matrices (empty)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fit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make.par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(fit, 6)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Fill the parameter index matrices with the standard parameterization</a:t>
            </a: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Standard parameterization, one 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param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 per node: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for(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i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in 1:nrow(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)){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[i,1,1]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i</a:t>
            </a:r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</a:t>
            </a:r>
            <a:r>
              <a:rPr lang="en-US" sz="1000" dirty="0" err="1" smtClean="0">
                <a:solidFill>
                  <a:schemeClr val="bg1"/>
                </a:solidFill>
                <a:latin typeface="Courier"/>
                <a:cs typeface="Courier"/>
              </a:rPr>
              <a:t>node.par</a:t>
            </a:r>
            <a:r>
              <a:rPr lang="en-US" sz="1000" dirty="0" smtClean="0">
                <a:solidFill>
                  <a:schemeClr val="bg1"/>
                </a:solidFill>
                <a:latin typeface="Courier"/>
                <a:cs typeface="Courier"/>
              </a:rPr>
              <a:t> # Check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Standard parameterization, edge parameterization: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Check edge order first!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[[1]][1,1,1] &lt;- 4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[[1]][2,2,1] &lt;- 4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[[2]][1,1,1] &lt;- 5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[[2]][2,2,1] &lt;- 5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[[3]][1,1,1] &lt;- 6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[[3]][2,2,1] &lt;- 6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</a:t>
            </a:r>
            <a:r>
              <a:rPr lang="en-US" sz="1000" dirty="0" err="1" smtClean="0">
                <a:solidFill>
                  <a:schemeClr val="bg1"/>
                </a:solidFill>
                <a:latin typeface="Courier"/>
                <a:cs typeface="Courier"/>
              </a:rPr>
              <a:t>edge.par</a:t>
            </a:r>
            <a:r>
              <a:rPr lang="en-US" sz="1000" dirty="0" smtClean="0">
                <a:solidFill>
                  <a:schemeClr val="bg1"/>
                </a:solidFill>
                <a:latin typeface="Courier"/>
                <a:cs typeface="Courier"/>
              </a:rPr>
              <a:t> # Check</a:t>
            </a:r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50187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2632" y="158843"/>
            <a:ext cx="8988060" cy="6401753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Fit model to samples from the known model and obtain an estimate for theta: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train.mrf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(fit,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nll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mrf.exact.nll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infer.method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infer.exact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fit$par.stat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    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Sample sufficient statistics: total number of appearances of each parameter in the sample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theta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\hat{theta}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theta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000" dirty="0" smtClean="0">
                <a:solidFill>
                  <a:srgbClr val="FFFF00"/>
                </a:solidFill>
                <a:latin typeface="Courier"/>
                <a:cs typeface="Courier"/>
              </a:rPr>
              <a:t>The </a:t>
            </a:r>
            <a:r>
              <a:rPr lang="en-US" sz="1000" dirty="0" err="1" smtClean="0">
                <a:solidFill>
                  <a:srgbClr val="FFFF00"/>
                </a:solidFill>
                <a:latin typeface="Courier"/>
                <a:cs typeface="Courier"/>
              </a:rPr>
              <a:t>mrf.update</a:t>
            </a:r>
            <a:r>
              <a:rPr lang="en-US" sz="1000" dirty="0" smtClean="0">
                <a:solidFill>
                  <a:srgbClr val="FFFF00"/>
                </a:solidFill>
                <a:latin typeface="Courier"/>
                <a:cs typeface="Courier"/>
              </a:rPr>
              <a:t>() function 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within </a:t>
            </a:r>
            <a:r>
              <a:rPr lang="en-US" sz="1000" dirty="0" err="1" smtClean="0">
                <a:solidFill>
                  <a:srgbClr val="FFFF00"/>
                </a:solidFill>
                <a:latin typeface="Courier"/>
                <a:cs typeface="Courier"/>
              </a:rPr>
              <a:t>train.mrf</a:t>
            </a:r>
            <a:r>
              <a:rPr lang="en-US" sz="1000" dirty="0" smtClean="0">
                <a:solidFill>
                  <a:srgbClr val="FFFF00"/>
                </a:solidFill>
                <a:latin typeface="Courier"/>
                <a:cs typeface="Courier"/>
              </a:rPr>
              <a:t>() 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switches the order of the parameters.</a:t>
            </a: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Shift potentials back to be in the same order as in 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node.par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 and 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edge.par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.</a:t>
            </a: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If they are not in the same order 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prodPots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 will differ depending on the formula used to compute them.</a:t>
            </a: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Only necessary for </a:t>
            </a:r>
            <a:r>
              <a:rPr lang="en-US" sz="1000" dirty="0" smtClean="0">
                <a:solidFill>
                  <a:srgbClr val="FFFF00"/>
                </a:solidFill>
                <a:latin typeface="Courier"/>
                <a:cs typeface="Courier"/>
              </a:rPr>
              <a:t>the testing purposes presented here:</a:t>
            </a:r>
            <a:endParaRPr lang="en-US" sz="10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shift.pots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(fit)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Compute 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marginals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 and Z (inference</a:t>
            </a:r>
            <a:r>
              <a:rPr lang="en-US" sz="1000" dirty="0" smtClean="0">
                <a:solidFill>
                  <a:srgbClr val="FFFF00"/>
                </a:solidFill>
                <a:latin typeface="Courier"/>
                <a:cs typeface="Courier"/>
              </a:rPr>
              <a:t>). We just need Z at this point though:</a:t>
            </a:r>
            <a:endParaRPr lang="en-US" sz="10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infr.info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infer.exact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(fit)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Enumerate all possible configurations X and compute their phi vectors:</a:t>
            </a: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Note: Generally you </a:t>
            </a:r>
            <a:r>
              <a:rPr lang="en-US" sz="1000" dirty="0">
                <a:solidFill>
                  <a:srgbClr val="FF0000"/>
                </a:solidFill>
                <a:latin typeface="Courier"/>
                <a:cs typeface="Courier"/>
              </a:rPr>
              <a:t>don't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 want to do this for larger networks...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X.all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compute.model.matrix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X.all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, f)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Compute 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exp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(E(X)) for all X as 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exp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(\hat{theta} \dot phi(X)):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(theta %*%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#Compute 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(1/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infr.info$logZ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)) *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000" dirty="0" smtClean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000" dirty="0" smtClean="0">
                <a:solidFill>
                  <a:srgbClr val="FFFF00"/>
                </a:solidFill>
                <a:latin typeface="Courier"/>
                <a:cs typeface="Courier"/>
              </a:rPr>
              <a:t># Check</a:t>
            </a:r>
            <a:endParaRPr lang="en-US" sz="10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Finally compute E_{\hat{\theta}_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i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}[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phi_i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(X)] = \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sum_X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 \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phi_i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(X) </a:t>
            </a:r>
            <a:r>
              <a:rPr lang="en-US" sz="1000" dirty="0" smtClean="0">
                <a:solidFill>
                  <a:srgbClr val="FFFF00"/>
                </a:solidFill>
                <a:latin typeface="Courier"/>
                <a:cs typeface="Courier"/>
              </a:rPr>
              <a:t>\</a:t>
            </a:r>
            <a:r>
              <a:rPr lang="en-US" sz="1000" dirty="0" err="1" smtClean="0">
                <a:solidFill>
                  <a:srgbClr val="FFFF00"/>
                </a:solidFill>
                <a:latin typeface="Courier"/>
                <a:cs typeface="Courier"/>
              </a:rPr>
              <a:t>Pr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(X)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E.hattheta.phi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colSums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(1:ncol(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[,xx] *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})</a:t>
            </a:r>
            <a:r>
              <a:rPr lang="en-US" sz="1000" dirty="0" smtClean="0">
                <a:solidFill>
                  <a:schemeClr val="bg1"/>
                </a:solidFill>
                <a:latin typeface="Courier"/>
                <a:cs typeface="Courier"/>
              </a:rPr>
              <a:t>)  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Estimate at the optimal theta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hatE.theta.phi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fit$par.stat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num.samps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                     </a:t>
            </a:r>
            <a:r>
              <a:rPr lang="en-US" sz="1000" dirty="0" smtClean="0">
                <a:solidFill>
                  <a:schemeClr val="bg1"/>
                </a:solidFill>
                <a:latin typeface="Courier"/>
                <a:cs typeface="Courier"/>
              </a:rPr>
              <a:t>   </a:t>
            </a:r>
            <a:r>
              <a:rPr lang="en-US" sz="10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Empirical estimate: \hat{E}_{\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theta_i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}[\</a:t>
            </a:r>
            <a:r>
              <a:rPr lang="en-US" sz="1000" dirty="0" err="1">
                <a:solidFill>
                  <a:srgbClr val="FFFF00"/>
                </a:solidFill>
                <a:latin typeface="Courier"/>
                <a:cs typeface="Courier"/>
              </a:rPr>
              <a:t>phi_i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]</a:t>
            </a:r>
          </a:p>
          <a:p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grad           &lt;-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hatE.theta.phi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- 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E.hattheta.phi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</a:t>
            </a:r>
            <a:r>
              <a:rPr lang="en-US" sz="1000" dirty="0" smtClean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000" dirty="0">
                <a:solidFill>
                  <a:srgbClr val="FFFF00"/>
                </a:solidFill>
                <a:latin typeface="Courier"/>
                <a:cs typeface="Courier"/>
              </a:rPr>
              <a:t># gradient at the optimum theta</a:t>
            </a:r>
          </a:p>
          <a:p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000" dirty="0" err="1">
                <a:solidFill>
                  <a:schemeClr val="bg1"/>
                </a:solidFill>
                <a:latin typeface="Courier"/>
                <a:cs typeface="Courier"/>
              </a:rPr>
              <a:t>E.hattheta.phi,hatE.theta.phi,grad</a:t>
            </a:r>
            <a:r>
              <a:rPr lang="en-US" sz="10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0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03186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116" y="1463451"/>
            <a:ext cx="4508500" cy="1803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262" y="2455397"/>
            <a:ext cx="578374" cy="248701"/>
          </a:xfrm>
          <a:prstGeom prst="rect">
            <a:avLst/>
          </a:prstGeom>
        </p:spPr>
      </p:pic>
      <p:sp>
        <p:nvSpPr>
          <p:cNvPr id="6" name="Left Brace 5"/>
          <p:cNvSpPr/>
          <p:nvPr/>
        </p:nvSpPr>
        <p:spPr>
          <a:xfrm>
            <a:off x="2567471" y="1884911"/>
            <a:ext cx="385620" cy="138194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693240" y="2581512"/>
            <a:ext cx="87423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Left Brace 8"/>
          <p:cNvSpPr/>
          <p:nvPr/>
        </p:nvSpPr>
        <p:spPr>
          <a:xfrm>
            <a:off x="4423190" y="1884911"/>
            <a:ext cx="385620" cy="138194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4112154" y="2581512"/>
            <a:ext cx="31103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4112154" y="2581512"/>
            <a:ext cx="10079" cy="9967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426795" y="3195276"/>
            <a:ext cx="10079" cy="7459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5030544" y="3205355"/>
            <a:ext cx="10079" cy="7459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5908618" y="3205356"/>
            <a:ext cx="10079" cy="7459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4852" y="3615107"/>
            <a:ext cx="635000" cy="28575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3400" y="3996295"/>
            <a:ext cx="583168" cy="30547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50677" y="4019118"/>
            <a:ext cx="572394" cy="272568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78838" y="4019118"/>
            <a:ext cx="441270" cy="224798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5658680" y="4281606"/>
            <a:ext cx="17613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We’ll talk about this one later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975017" y="1680755"/>
            <a:ext cx="2870031" cy="2719139"/>
          </a:xfrm>
          <a:prstGeom prst="rect">
            <a:avLst/>
          </a:prstGeom>
          <a:noFill/>
          <a:ln w="38100" cmpd="sng">
            <a:solidFill>
              <a:srgbClr val="00F4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512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4889" y="206482"/>
            <a:ext cx="80431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A problem that still persists is how to compute            without having to generate all 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?!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305" y="350681"/>
            <a:ext cx="721337" cy="3101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637038" y="2824775"/>
            <a:ext cx="3329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If      is a node parameter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635" y="4526714"/>
            <a:ext cx="244515" cy="32339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526" y="2901494"/>
            <a:ext cx="206096" cy="337997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589850" y="4448966"/>
            <a:ext cx="3390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If      is an edge parameter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09124" y="1097485"/>
            <a:ext cx="8580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We can use the node and edge </a:t>
            </a:r>
            <a:r>
              <a:rPr lang="en-US" sz="2200" dirty="0" err="1" smtClean="0">
                <a:latin typeface="Times New Roman"/>
                <a:cs typeface="Times New Roman"/>
              </a:rPr>
              <a:t>marginals</a:t>
            </a:r>
            <a:r>
              <a:rPr lang="en-US" sz="2200" dirty="0" smtClean="0">
                <a:latin typeface="Times New Roman"/>
                <a:cs typeface="Times New Roman"/>
              </a:rPr>
              <a:t> from the </a:t>
            </a:r>
            <a:r>
              <a:rPr lang="en-US" sz="2200" dirty="0" err="1" smtClean="0">
                <a:latin typeface="Times New Roman"/>
                <a:cs typeface="Times New Roman"/>
              </a:rPr>
              <a:t>propegated</a:t>
            </a:r>
            <a:r>
              <a:rPr lang="en-US" sz="2200" dirty="0" smtClean="0">
                <a:latin typeface="Times New Roman"/>
                <a:cs typeface="Times New Roman"/>
              </a:rPr>
              <a:t> network: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2710" y="3525123"/>
            <a:ext cx="1123483" cy="368502"/>
          </a:xfrm>
          <a:prstGeom prst="rect">
            <a:avLst/>
          </a:prstGeom>
        </p:spPr>
      </p:pic>
      <p:sp>
        <p:nvSpPr>
          <p:cNvPr id="19" name="Right Brace 18"/>
          <p:cNvSpPr/>
          <p:nvPr/>
        </p:nvSpPr>
        <p:spPr>
          <a:xfrm rot="5400000">
            <a:off x="4574345" y="2788349"/>
            <a:ext cx="355321" cy="1144180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Brace 21"/>
          <p:cNvSpPr/>
          <p:nvPr/>
        </p:nvSpPr>
        <p:spPr>
          <a:xfrm rot="5400000">
            <a:off x="5652807" y="4680622"/>
            <a:ext cx="355322" cy="1427369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0732" y="5585484"/>
            <a:ext cx="1509418" cy="388136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6671986" y="5623798"/>
            <a:ext cx="22991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If your program spits out edge potentials instead of energy matrices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33435" y="3567158"/>
            <a:ext cx="374672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If your program spits out node potentials instead of energy matrices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75232" y="1772464"/>
            <a:ext cx="3002532" cy="60360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89087" y="1720632"/>
            <a:ext cx="76581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 smtClean="0">
                <a:latin typeface="Times New Roman"/>
                <a:cs typeface="Times New Roman"/>
              </a:rPr>
              <a:t>Turns out                                              is approximately equal to: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0913" y="2635859"/>
            <a:ext cx="4599495" cy="8557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1392" y="4702713"/>
            <a:ext cx="6050767" cy="83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078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17" grpId="0"/>
      <p:bldP spid="19" grpId="0" animBg="1"/>
      <p:bldP spid="22" grpId="0" animBg="1"/>
      <p:bldP spid="24" grpId="0"/>
      <p:bldP spid="25" grpId="0"/>
      <p:bldP spid="2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47065" y="2775726"/>
            <a:ext cx="6868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Beneath here I’m still working on it.</a:t>
            </a:r>
          </a:p>
        </p:txBody>
      </p:sp>
    </p:spTree>
    <p:extLst>
      <p:ext uri="{BB962C8B-B14F-4D97-AF65-F5344CB8AC3E}">
        <p14:creationId xmlns:p14="http://schemas.microsoft.com/office/powerpoint/2010/main" val="1135387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The </a:t>
            </a:r>
            <a:r>
              <a:rPr lang="en-US" sz="2400" dirty="0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and </a:t>
            </a:r>
            <a:r>
              <a:rPr lang="en-US" sz="2400" dirty="0" err="1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400" dirty="0" smtClean="0">
                <a:latin typeface="Times New Roman"/>
                <a:cs typeface="Times New Roman"/>
              </a:rPr>
              <a:t> are factors or </a:t>
            </a:r>
            <a:r>
              <a:rPr lang="en-US" sz="2400" b="1" dirty="0" smtClean="0">
                <a:latin typeface="Times New Roman"/>
                <a:cs typeface="Times New Roman"/>
              </a:rPr>
              <a:t>potentials</a:t>
            </a:r>
            <a:r>
              <a:rPr lang="en-US" sz="2400" dirty="0" smtClean="0">
                <a:latin typeface="Times New Roman"/>
                <a:cs typeface="Times New Roman"/>
              </a:rPr>
              <a:t>. They are functions representable in table form which hold un-normalized quantities which contribute to the probability distribution:</a:t>
            </a:r>
          </a:p>
          <a:p>
            <a:endParaRPr lang="en-US" sz="24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551" y="2179040"/>
            <a:ext cx="4133799" cy="968589"/>
          </a:xfrm>
          <a:prstGeom prst="rect">
            <a:avLst/>
          </a:prstGeom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1076348" y="4555132"/>
            <a:ext cx="7671859" cy="557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the normalization constant called the </a:t>
            </a:r>
            <a:r>
              <a:rPr lang="en-US" sz="2200" b="1" dirty="0" smtClean="0">
                <a:latin typeface="Times New Roman"/>
                <a:cs typeface="Times New Roman"/>
              </a:rPr>
              <a:t>partition function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1011945" y="3205557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are called unary or </a:t>
            </a:r>
            <a:r>
              <a:rPr lang="en-US" sz="2200" b="1" dirty="0" smtClean="0">
                <a:latin typeface="Times New Roman"/>
                <a:cs typeface="Times New Roman"/>
              </a:rPr>
              <a:t>node potentials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are called pair or </a:t>
            </a:r>
            <a:r>
              <a:rPr lang="en-US" sz="2200" b="1" dirty="0" smtClean="0">
                <a:latin typeface="Times New Roman"/>
                <a:cs typeface="Times New Roman"/>
              </a:rPr>
              <a:t>edge potentials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808232" y="5060599"/>
            <a:ext cx="6491567" cy="481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example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i="1" dirty="0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E</a:t>
            </a:r>
            <a:r>
              <a:rPr lang="en-US" sz="2400" dirty="0" smtClean="0">
                <a:latin typeface="Times New Roman"/>
                <a:cs typeface="Times New Roman"/>
              </a:rPr>
              <a:t>):</a:t>
            </a:r>
            <a:endParaRPr lang="en-US" sz="2400" b="1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10" y="5639675"/>
            <a:ext cx="7620534" cy="98454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527893" y="3973205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Edge potentials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 known as transfer matrices in statistical physics</a:t>
            </a:r>
          </a:p>
        </p:txBody>
      </p:sp>
    </p:spTree>
    <p:extLst>
      <p:ext uri="{BB962C8B-B14F-4D97-AF65-F5344CB8AC3E}">
        <p14:creationId xmlns:p14="http://schemas.microsoft.com/office/powerpoint/2010/main" val="1647129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8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359448" y="82590"/>
            <a:ext cx="8260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Using the same triangle network, from a sample of size 100 compute </a:t>
            </a:r>
            <a:r>
              <a:rPr lang="en-US" sz="2200" dirty="0" smtClean="0">
                <a:latin typeface="Times New Roman"/>
                <a:cs typeface="Times New Roman"/>
              </a:rPr>
              <a:t>the expected number of </a:t>
            </a:r>
            <a:r>
              <a:rPr lang="en-US" sz="2200" dirty="0" smtClean="0">
                <a:latin typeface="Times New Roman"/>
                <a:cs typeface="Times New Roman"/>
              </a:rPr>
              <a:t>features          , this time with the node and edge </a:t>
            </a:r>
            <a:r>
              <a:rPr lang="en-US" sz="2200" dirty="0" err="1" smtClean="0">
                <a:latin typeface="Times New Roman"/>
                <a:cs typeface="Times New Roman"/>
              </a:rPr>
              <a:t>marginals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1330" y="878036"/>
            <a:ext cx="659189" cy="28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249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114" y="1458850"/>
            <a:ext cx="5232400" cy="18034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 flipV="1">
            <a:off x="3688849" y="3195276"/>
            <a:ext cx="10079" cy="7459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 flipV="1">
            <a:off x="5292598" y="3205355"/>
            <a:ext cx="10079" cy="7459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454" y="3996295"/>
            <a:ext cx="583168" cy="3054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2731" y="4019118"/>
            <a:ext cx="572394" cy="27256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914974" y="4301766"/>
            <a:ext cx="3171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But this time, direct calculation from the </a:t>
            </a:r>
            <a:r>
              <a:rPr lang="en-US" dirty="0" err="1" smtClean="0">
                <a:latin typeface="Times New Roman"/>
                <a:cs typeface="Times New Roman"/>
              </a:rPr>
              <a:t>marginals</a:t>
            </a:r>
            <a:r>
              <a:rPr lang="en-US" dirty="0" smtClean="0">
                <a:latin typeface="Times New Roman"/>
                <a:cs typeface="Times New Roman"/>
              </a:rPr>
              <a:t>. Avoids enumerating all </a:t>
            </a:r>
            <a:r>
              <a:rPr lang="en-US" b="1" dirty="0" smtClean="0">
                <a:latin typeface="Times New Roman"/>
                <a:cs typeface="Times New Roman"/>
              </a:rPr>
              <a:t>X</a:t>
            </a:r>
            <a:r>
              <a:rPr lang="en-US" dirty="0" smtClean="0">
                <a:latin typeface="Times New Roman"/>
                <a:cs typeface="Times New Roman"/>
              </a:rPr>
              <a:t>!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581160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8"/>
            <a:ext cx="7800150" cy="16648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reason why it is worth bothering to know anything about:            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  <a:p>
            <a:endParaRPr lang="en-US" sz="22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	</a:t>
            </a:r>
            <a:r>
              <a:rPr lang="en-US" sz="2200" dirty="0" smtClean="0">
                <a:latin typeface="Times New Roman"/>
                <a:cs typeface="Times New Roman"/>
              </a:rPr>
              <a:t>is because it is </a:t>
            </a:r>
            <a:r>
              <a:rPr lang="en-US" sz="2200" i="1" u="sng" dirty="0" smtClean="0">
                <a:latin typeface="Times New Roman"/>
                <a:cs typeface="Times New Roman"/>
              </a:rPr>
              <a:t>really advantageous</a:t>
            </a:r>
            <a:r>
              <a:rPr lang="en-US" sz="2200" dirty="0" smtClean="0">
                <a:latin typeface="Times New Roman"/>
                <a:cs typeface="Times New Roman"/>
              </a:rPr>
              <a:t> to be able to compute 	gradients of      analytically when finding the MLE: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476" y="1941457"/>
            <a:ext cx="202906" cy="236728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65557" y="3091527"/>
            <a:ext cx="7800150" cy="7318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gradient of this log likelihood turns out to be: 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26936" y="4699205"/>
            <a:ext cx="7800150" cy="15320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at the max:              , iteratively working towards the maximum of the log likelihood should eventually give a parameter estimate         which satisfies: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4344" y="4633056"/>
            <a:ext cx="714045" cy="4860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4176" y="5757548"/>
            <a:ext cx="2713626" cy="5362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9771" y="5081208"/>
            <a:ext cx="127128" cy="23418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9146" y="822214"/>
            <a:ext cx="4656293" cy="47575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17404" y="2347332"/>
            <a:ext cx="2273461" cy="6117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3476" y="3676394"/>
            <a:ext cx="3512205" cy="723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552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328513" y="333369"/>
            <a:ext cx="7800150" cy="26603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Given </a:t>
            </a:r>
            <a:r>
              <a:rPr lang="en-US" sz="2200" dirty="0" smtClean="0">
                <a:latin typeface="Times New Roman"/>
                <a:cs typeface="Times New Roman"/>
              </a:rPr>
              <a:t>a sample from the </a:t>
            </a:r>
            <a:r>
              <a:rPr lang="en-US" sz="2200" dirty="0" err="1" smtClean="0">
                <a:latin typeface="Times New Roman"/>
                <a:cs typeface="Times New Roman"/>
              </a:rPr>
              <a:t>Koller</a:t>
            </a:r>
            <a:r>
              <a:rPr lang="en-US" sz="2200" dirty="0" smtClean="0">
                <a:latin typeface="Times New Roman"/>
                <a:cs typeface="Times New Roman"/>
              </a:rPr>
              <a:t>-Friedman “Misconception” </a:t>
            </a:r>
            <a:r>
              <a:rPr lang="en-US" sz="2200" dirty="0" smtClean="0">
                <a:latin typeface="Times New Roman"/>
                <a:cs typeface="Times New Roman"/>
              </a:rPr>
              <a:t>MRF: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Find </a:t>
            </a:r>
            <a:r>
              <a:rPr lang="en-US" sz="2000" dirty="0" smtClean="0">
                <a:latin typeface="Times New Roman"/>
                <a:cs typeface="Times New Roman"/>
              </a:rPr>
              <a:t>an optimal set of parameters     under the standard parameterization</a:t>
            </a:r>
            <a:r>
              <a:rPr lang="en-US" sz="2000" dirty="0" smtClean="0">
                <a:latin typeface="Times New Roman"/>
                <a:cs typeface="Times New Roman"/>
              </a:rPr>
              <a:t>. To do this, write a function to compute the gradient:</a:t>
            </a:r>
          </a:p>
          <a:p>
            <a:pPr lvl="1">
              <a:buFont typeface="Arial"/>
              <a:buChar char="•"/>
            </a:pPr>
            <a:endParaRPr lang="en-US" sz="2000" dirty="0">
              <a:latin typeface="Times New Roman"/>
              <a:cs typeface="Times New Roman"/>
            </a:endParaRPr>
          </a:p>
          <a:p>
            <a:pPr marL="457200" lvl="1" indent="0">
              <a:buNone/>
            </a:pP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   </a:t>
            </a:r>
            <a:r>
              <a:rPr lang="en-US" sz="2000" dirty="0" smtClean="0">
                <a:latin typeface="Times New Roman"/>
                <a:cs typeface="Times New Roman"/>
              </a:rPr>
              <a:t>and use it with </a:t>
            </a:r>
            <a:r>
              <a:rPr lang="en-US" sz="2000" dirty="0" err="1" smtClean="0">
                <a:latin typeface="Courier"/>
                <a:cs typeface="Courier"/>
              </a:rPr>
              <a:t>optim</a:t>
            </a:r>
            <a:r>
              <a:rPr lang="en-US" sz="2000" dirty="0" smtClean="0">
                <a:latin typeface="Times New Roman"/>
                <a:cs typeface="Times New Roman"/>
              </a:rPr>
              <a:t> as in </a:t>
            </a:r>
            <a:r>
              <a:rPr lang="en-US" sz="2000" dirty="0" err="1" smtClean="0">
                <a:latin typeface="Courier"/>
                <a:cs typeface="Courier"/>
              </a:rPr>
              <a:t>train.mrf</a:t>
            </a:r>
            <a:endParaRPr lang="en-US" sz="2000" dirty="0" smtClean="0"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251" y="1137472"/>
            <a:ext cx="127128" cy="2341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6819" y="1840651"/>
            <a:ext cx="3279127" cy="553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275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2864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12589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another approach to estimate the parameters, consider observing the state of all nodes in a configuration except for one,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43850" y="1331008"/>
            <a:ext cx="7121857" cy="580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is: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248" y="1900941"/>
            <a:ext cx="6822112" cy="34069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342302" y="2394195"/>
            <a:ext cx="7121857" cy="799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That is, this is 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conditioned on the state of all the other nodes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510" y="3744451"/>
            <a:ext cx="5584741" cy="36719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64004" y="3138479"/>
            <a:ext cx="780015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Within the MRF model this conditional is proportional to: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975" y="4379825"/>
            <a:ext cx="6812406" cy="3487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664004" y="4281381"/>
            <a:ext cx="142509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With: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22706" y="5649119"/>
            <a:ext cx="5622807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e can express this conditional as: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2541" y="6134747"/>
            <a:ext cx="4391302" cy="6541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9881" y="4877571"/>
            <a:ext cx="6083095" cy="78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0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856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normalization constant for this conditional is not a nightmare to evaluate: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01412" y="3781880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likelihood of the MRF for an observation of a particular configuration can be a approximated as a product of these logistic representations: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7330" y="4888458"/>
            <a:ext cx="3702386" cy="9278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27330" y="5862288"/>
            <a:ext cx="46022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Called a </a:t>
            </a:r>
            <a:r>
              <a:rPr lang="en-US" b="1" dirty="0" smtClean="0">
                <a:latin typeface="Times New Roman"/>
                <a:cs typeface="Times New Roman"/>
              </a:rPr>
              <a:t>pseudo-likelihood</a:t>
            </a:r>
            <a:r>
              <a:rPr lang="en-US" dirty="0" smtClean="0">
                <a:latin typeface="Times New Roman"/>
                <a:cs typeface="Times New Roman"/>
              </a:rPr>
              <a:t> for configuration </a:t>
            </a:r>
            <a:r>
              <a:rPr lang="en-US" b="1" dirty="0" smtClean="0">
                <a:latin typeface="Times New Roman"/>
                <a:cs typeface="Times New Roman"/>
              </a:rPr>
              <a:t>X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8790" y="1201719"/>
            <a:ext cx="4482645" cy="1020121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219677" y="2492924"/>
            <a:ext cx="5709919" cy="513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-like models, this is just two terms</a:t>
            </a:r>
          </a:p>
        </p:txBody>
      </p:sp>
    </p:spTree>
    <p:extLst>
      <p:ext uri="{BB962C8B-B14F-4D97-AF65-F5344CB8AC3E}">
        <p14:creationId xmlns:p14="http://schemas.microsoft.com/office/powerpoint/2010/main" val="1140929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Left Brace 9"/>
          <p:cNvSpPr/>
          <p:nvPr/>
        </p:nvSpPr>
        <p:spPr>
          <a:xfrm rot="16200000">
            <a:off x="1763018" y="2615665"/>
            <a:ext cx="564485" cy="157600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039840" y="3673083"/>
            <a:ext cx="0" cy="2432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55" y="850564"/>
            <a:ext cx="3454659" cy="8658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052" y="2555219"/>
            <a:ext cx="4729674" cy="81240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3801" y="3737744"/>
            <a:ext cx="4076672" cy="8415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3801" y="4927753"/>
            <a:ext cx="4540328" cy="8174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7894" y="5947703"/>
            <a:ext cx="6814663" cy="89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81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83" y="2999952"/>
            <a:ext cx="6133910" cy="73796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43605" y="2293942"/>
            <a:ext cx="7800150" cy="579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T</a:t>
            </a:r>
            <a:r>
              <a:rPr lang="en-US" sz="2200" dirty="0" smtClean="0">
                <a:latin typeface="Times New Roman"/>
                <a:cs typeface="Times New Roman"/>
              </a:rPr>
              <a:t>aking the log: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1319" y="444019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likelihood for a sample of configurations (</a:t>
            </a:r>
            <a:r>
              <a:rPr lang="en-US" sz="2200" i="1" dirty="0" smtClean="0">
                <a:latin typeface="Times New Roman"/>
                <a:cs typeface="Times New Roman"/>
              </a:rPr>
              <a:t>N</a:t>
            </a:r>
            <a:r>
              <a:rPr lang="en-US" sz="2200" dirty="0" smtClean="0">
                <a:latin typeface="Times New Roman"/>
                <a:cs typeface="Times New Roman"/>
              </a:rPr>
              <a:t> of them) is then approximately: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46" y="1396164"/>
            <a:ext cx="4542688" cy="7014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09" y="4625600"/>
            <a:ext cx="7903548" cy="699135"/>
          </a:xfrm>
          <a:prstGeom prst="rect">
            <a:avLst/>
          </a:prstGeom>
        </p:spPr>
      </p:pic>
      <p:sp>
        <p:nvSpPr>
          <p:cNvPr id="14" name="Left Brace 13"/>
          <p:cNvSpPr/>
          <p:nvPr/>
        </p:nvSpPr>
        <p:spPr>
          <a:xfrm rot="16200000">
            <a:off x="1503425" y="2830930"/>
            <a:ext cx="449021" cy="211728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725732" y="4114086"/>
            <a:ext cx="0" cy="6933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046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3" y="5515912"/>
            <a:ext cx="9044367" cy="800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98" y="3449494"/>
            <a:ext cx="5714045" cy="8232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49" y="1642091"/>
            <a:ext cx="6063415" cy="377958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82102" y="277260"/>
            <a:ext cx="7800150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Summary: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2595" y="997497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log-likelihood for sample: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52595" y="2892954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Pseudo log-likelihood for a configuration: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04995" y="4959372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pseudo log-likelihood for sample:</a:t>
            </a:r>
          </a:p>
        </p:txBody>
      </p:sp>
    </p:spTree>
    <p:extLst>
      <p:ext uri="{BB962C8B-B14F-4D97-AF65-F5344CB8AC3E}">
        <p14:creationId xmlns:p14="http://schemas.microsoft.com/office/powerpoint/2010/main" val="2659981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It will be convenient to actually parameterize the probability distribution in terms of the </a:t>
            </a:r>
            <a:r>
              <a:rPr lang="en-US" sz="2400" dirty="0">
                <a:latin typeface="Times New Roman"/>
                <a:cs typeface="Times New Roman"/>
              </a:rPr>
              <a:t>l</a:t>
            </a:r>
            <a:r>
              <a:rPr lang="en-US" sz="2400" dirty="0" smtClean="0">
                <a:latin typeface="Times New Roman"/>
                <a:cs typeface="Times New Roman"/>
              </a:rPr>
              <a:t>ogarithms of the potentials: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70" y="1872842"/>
            <a:ext cx="4797635" cy="39122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255279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3489515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: Energies of the particle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to be in it’s various possible states.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4347455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 of a magnet, the particle is an electron and it’s possible states are +1 (“spin up”) and -1 (“spin down”) so: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390" y="5375936"/>
            <a:ext cx="6170837" cy="274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219" y="5963922"/>
            <a:ext cx="6377662" cy="2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9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21685" y="3244334"/>
            <a:ext cx="2534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UGM_CRF_PseudoNLL.m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10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167506" y="2121185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290743" y="3748948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908143" y="3725913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3" name="Straight Connector 12"/>
          <p:cNvCxnSpPr>
            <a:endCxn id="8" idx="2"/>
          </p:cNvCxnSpPr>
          <p:nvPr/>
        </p:nvCxnSpPr>
        <p:spPr>
          <a:xfrm flipV="1">
            <a:off x="3822543" y="4292548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3514215" y="2889857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630" y="1597052"/>
            <a:ext cx="1074000" cy="56629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617" y="3063452"/>
            <a:ext cx="1842588" cy="4963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502" y="4772006"/>
            <a:ext cx="1720693" cy="466356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8000" y="4410906"/>
            <a:ext cx="1041400" cy="55927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6823" y="4475562"/>
            <a:ext cx="1006709" cy="5340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81100" y="762000"/>
            <a:ext cx="2848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Logistic regression for A????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298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: Energies between particles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i="1" dirty="0" smtClean="0">
                <a:latin typeface="Times New Roman"/>
                <a:cs typeface="Times New Roman"/>
              </a:rPr>
              <a:t>j</a:t>
            </a:r>
            <a:r>
              <a:rPr lang="en-US" sz="2200" dirty="0" smtClean="0">
                <a:latin typeface="Times New Roman"/>
                <a:cs typeface="Times New Roman"/>
              </a:rPr>
              <a:t> which directly feel each other.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2269319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2" y="2951510"/>
            <a:ext cx="8604737" cy="2207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73" y="3378968"/>
            <a:ext cx="8604504" cy="2226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56" y="3826851"/>
            <a:ext cx="8604504" cy="2224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32" y="4266671"/>
            <a:ext cx="8604504" cy="214245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01414" y="4924328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these reasons we’ll refer to log potentials as </a:t>
            </a:r>
            <a:r>
              <a:rPr lang="en-US" sz="2200" b="1" dirty="0" smtClean="0">
                <a:latin typeface="Times New Roman"/>
                <a:cs typeface="Times New Roman"/>
              </a:rPr>
              <a:t>one-body (node) </a:t>
            </a:r>
            <a:r>
              <a:rPr lang="en-US" sz="2200" dirty="0" smtClean="0">
                <a:latin typeface="Times New Roman"/>
                <a:cs typeface="Times New Roman"/>
              </a:rPr>
              <a:t>and </a:t>
            </a:r>
            <a:r>
              <a:rPr lang="en-US" sz="2200" b="1" dirty="0" smtClean="0">
                <a:latin typeface="Times New Roman"/>
                <a:cs typeface="Times New Roman"/>
              </a:rPr>
              <a:t>two-body (edge) </a:t>
            </a:r>
            <a:r>
              <a:rPr lang="en-US" sz="2200" b="1" i="1" dirty="0" smtClean="0">
                <a:latin typeface="Times New Roman"/>
                <a:cs typeface="Times New Roman"/>
              </a:rPr>
              <a:t>energies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0516" y="6356141"/>
            <a:ext cx="3802953" cy="3234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1325" y="5795842"/>
            <a:ext cx="3283854" cy="29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2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The variable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are discrete but can take on any number of states (levels)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model: Two possible states: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r>
              <a:rPr lang="en-US" sz="2200" dirty="0" smtClean="0">
                <a:latin typeface="Times New Roman"/>
                <a:cs typeface="Times New Roman"/>
              </a:rPr>
              <a:t>Potts-like model: More than two possible states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, …, </a:t>
            </a:r>
            <a:r>
              <a:rPr lang="en-US" sz="2200" i="1" dirty="0" err="1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err="1" smtClean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39901" y="238444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To computationally operational-</a:t>
            </a:r>
            <a:r>
              <a:rPr lang="en-US" sz="2400" dirty="0" err="1" smtClean="0">
                <a:latin typeface="Times New Roman"/>
                <a:cs typeface="Times New Roman"/>
              </a:rPr>
              <a:t>ize</a:t>
            </a:r>
            <a:r>
              <a:rPr lang="en-US" sz="2400" dirty="0" smtClean="0">
                <a:latin typeface="Times New Roman"/>
                <a:cs typeface="Times New Roman"/>
              </a:rPr>
              <a:t> these ideas, it is convenient to define a “</a:t>
            </a:r>
            <a:r>
              <a:rPr lang="en-US" sz="2400" b="1" dirty="0" smtClean="0">
                <a:latin typeface="Times New Roman"/>
                <a:cs typeface="Times New Roman"/>
              </a:rPr>
              <a:t>feature function</a:t>
            </a:r>
            <a:r>
              <a:rPr lang="en-US" sz="2400" dirty="0" smtClean="0">
                <a:latin typeface="Times New Roman"/>
                <a:cs typeface="Times New Roman"/>
              </a:rPr>
              <a:t>”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83990" y="5398095"/>
            <a:ext cx="7569228" cy="501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is a vector function which acts like a switch; </a:t>
            </a:r>
            <a:r>
              <a:rPr lang="en-US" sz="2200" b="1" dirty="0" smtClean="0">
                <a:latin typeface="Times New Roman"/>
                <a:cs typeface="Times New Roman"/>
              </a:rPr>
              <a:t>indicator function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383990" y="4847345"/>
            <a:ext cx="5582253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is a vector of weights for each state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65" y="3424647"/>
            <a:ext cx="5992794" cy="1207226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1895497" y="5871222"/>
            <a:ext cx="5776350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selects out the weight for the state </a:t>
            </a:r>
            <a:r>
              <a:rPr lang="en-US" sz="1800" i="1" dirty="0" smtClean="0">
                <a:latin typeface="Times New Roman"/>
                <a:cs typeface="Times New Roman"/>
              </a:rPr>
              <a:t>X</a:t>
            </a:r>
            <a:r>
              <a:rPr lang="en-US" sz="18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 </a:t>
            </a:r>
            <a:r>
              <a:rPr lang="en-US" sz="1800" dirty="0">
                <a:latin typeface="Times New Roman"/>
                <a:cs typeface="Times New Roman"/>
              </a:rPr>
              <a:t>=</a:t>
            </a:r>
            <a:r>
              <a:rPr lang="en-US" sz="1800" dirty="0" smtClean="0">
                <a:latin typeface="Times New Roman"/>
                <a:cs typeface="Times New Roman"/>
              </a:rPr>
              <a:t> </a:t>
            </a:r>
            <a:r>
              <a:rPr lang="en-US" sz="1800" i="1" dirty="0" err="1" smtClean="0">
                <a:latin typeface="Times New Roman"/>
                <a:cs typeface="Times New Roman"/>
              </a:rPr>
              <a:t>s</a:t>
            </a:r>
            <a:r>
              <a:rPr lang="en-US" sz="1800" i="1" baseline="-25000" dirty="0" err="1" smtClean="0">
                <a:latin typeface="Times New Roman"/>
                <a:cs typeface="Times New Roman"/>
              </a:rPr>
              <a:t>Xi</a:t>
            </a:r>
            <a:endParaRPr lang="en-US" sz="18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23360" y="6359871"/>
            <a:ext cx="8375904" cy="4333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Times New Roman"/>
                <a:cs typeface="Times New Roman"/>
              </a:rPr>
              <a:t>In physics feature functions are related to </a:t>
            </a:r>
            <a:r>
              <a:rPr lang="en-US" sz="1800" dirty="0" err="1" smtClean="0">
                <a:latin typeface="Times New Roman"/>
                <a:cs typeface="Times New Roman"/>
              </a:rPr>
              <a:t>spinors</a:t>
            </a:r>
            <a:r>
              <a:rPr lang="en-US" sz="1800" dirty="0" smtClean="0">
                <a:latin typeface="Times New Roman"/>
                <a:cs typeface="Times New Roman"/>
              </a:rPr>
              <a:t> which have a deep mathematical theory</a:t>
            </a:r>
            <a:endParaRPr lang="en-US" sz="18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8308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9" grpId="0"/>
      <p:bldP spid="20" grpId="0"/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20803</TotalTime>
  <Words>7415</Words>
  <Application>Microsoft Macintosh PowerPoint</Application>
  <PresentationFormat>On-screen Show (4:3)</PresentationFormat>
  <Paragraphs>802</Paragraphs>
  <Slides>71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71</vt:i4>
      </vt:variant>
    </vt:vector>
  </HeadingPairs>
  <TitlesOfParts>
    <vt:vector size="72" baseType="lpstr">
      <vt:lpstr>Office Theme</vt:lpstr>
      <vt:lpstr>PowerPoint Presentation</vt:lpstr>
      <vt:lpstr>PowerPoint Presentation</vt:lpstr>
      <vt:lpstr>Markov Random Field Notes Theory and Computation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Expected Results</dc:title>
  <dc:creator>npetraco</dc:creator>
  <cp:lastModifiedBy>npetraco</cp:lastModifiedBy>
  <cp:revision>247</cp:revision>
  <cp:lastPrinted>2018-06-12T22:24:21Z</cp:lastPrinted>
  <dcterms:created xsi:type="dcterms:W3CDTF">2018-06-02T00:44:21Z</dcterms:created>
  <dcterms:modified xsi:type="dcterms:W3CDTF">2018-06-20T12:03:42Z</dcterms:modified>
</cp:coreProperties>
</file>

<file path=docProps/thumbnail.jpeg>
</file>